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80" r:id="rId1"/>
  </p:sldMasterIdLst>
  <p:notesMasterIdLst>
    <p:notesMasterId r:id="rId1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9" r:id="rId11"/>
    <p:sldId id="268" r:id="rId12"/>
    <p:sldId id="271" r:id="rId13"/>
    <p:sldId id="275" r:id="rId14"/>
    <p:sldId id="276" r:id="rId15"/>
    <p:sldId id="272" r:id="rId16"/>
    <p:sldId id="277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8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7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2BB679-E43D-4160-A09B-D69EB2556299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1BA8CA20-8E3C-495D-BFFE-1E95BA6EA9A2}">
      <dgm:prSet phldrT="[Текст]"/>
      <dgm:spPr/>
      <dgm:t>
        <a:bodyPr/>
        <a:lstStyle/>
        <a:p>
          <a:r>
            <a:rPr lang="ru-RU" dirty="0"/>
            <a:t>Крито-Микенская культура </a:t>
          </a:r>
        </a:p>
      </dgm:t>
    </dgm:pt>
    <dgm:pt modelId="{594F2F45-75DC-404E-A20B-BB3987B6C4B7}" type="parTrans" cxnId="{4D3E775A-5722-4230-98CE-0883A7CB5323}">
      <dgm:prSet/>
      <dgm:spPr/>
      <dgm:t>
        <a:bodyPr/>
        <a:lstStyle/>
        <a:p>
          <a:endParaRPr lang="ru-RU"/>
        </a:p>
      </dgm:t>
    </dgm:pt>
    <dgm:pt modelId="{32F608C6-10AE-457C-A440-97AF0BA6F201}" type="sibTrans" cxnId="{4D3E775A-5722-4230-98CE-0883A7CB5323}">
      <dgm:prSet/>
      <dgm:spPr/>
      <dgm:t>
        <a:bodyPr/>
        <a:lstStyle/>
        <a:p>
          <a:endParaRPr lang="ru-RU"/>
        </a:p>
      </dgm:t>
    </dgm:pt>
    <dgm:pt modelId="{BBCF8961-DA64-46B0-BFE2-6B8FF90E1B72}">
      <dgm:prSet phldrT="[Текст]"/>
      <dgm:spPr/>
      <dgm:t>
        <a:bodyPr/>
        <a:lstStyle/>
        <a:p>
          <a:r>
            <a:rPr lang="ru-RU" b="0" i="0" dirty="0"/>
            <a:t>Минойская</a:t>
          </a:r>
          <a:r>
            <a:rPr lang="en-US" b="0" i="0" dirty="0"/>
            <a:t>/</a:t>
          </a:r>
          <a:r>
            <a:rPr lang="ru-RU" b="0" i="0" dirty="0"/>
            <a:t>критская цивилизация</a:t>
          </a:r>
          <a:endParaRPr lang="ru-RU" b="0" dirty="0"/>
        </a:p>
      </dgm:t>
    </dgm:pt>
    <dgm:pt modelId="{8A31FEF6-5754-47F3-8229-4D1555E49658}" type="parTrans" cxnId="{0C8BE9C3-B1DD-4CE1-B29E-C29A5273825B}">
      <dgm:prSet/>
      <dgm:spPr/>
      <dgm:t>
        <a:bodyPr/>
        <a:lstStyle/>
        <a:p>
          <a:endParaRPr lang="ru-RU"/>
        </a:p>
      </dgm:t>
    </dgm:pt>
    <dgm:pt modelId="{C44BD797-607C-4C38-9DE9-90FBEF404682}" type="sibTrans" cxnId="{0C8BE9C3-B1DD-4CE1-B29E-C29A5273825B}">
      <dgm:prSet/>
      <dgm:spPr/>
      <dgm:t>
        <a:bodyPr/>
        <a:lstStyle/>
        <a:p>
          <a:endParaRPr lang="ru-RU"/>
        </a:p>
      </dgm:t>
    </dgm:pt>
    <dgm:pt modelId="{4195A294-CE01-4B9E-B354-CA4145F86429}">
      <dgm:prSet phldrT="[Текст]"/>
      <dgm:spPr/>
      <dgm:t>
        <a:bodyPr/>
        <a:lstStyle/>
        <a:p>
          <a:r>
            <a:rPr lang="ru-RU" b="0" i="0" dirty="0"/>
            <a:t>Микенская цивилизация</a:t>
          </a:r>
          <a:endParaRPr lang="ru-RU" b="0" dirty="0"/>
        </a:p>
      </dgm:t>
    </dgm:pt>
    <dgm:pt modelId="{81939BAB-1906-4680-9BA8-9CCBCB1227AE}" type="parTrans" cxnId="{16C082BA-A2B8-467F-BEA6-9F1E4AC1B290}">
      <dgm:prSet/>
      <dgm:spPr/>
      <dgm:t>
        <a:bodyPr/>
        <a:lstStyle/>
        <a:p>
          <a:endParaRPr lang="ru-RU"/>
        </a:p>
      </dgm:t>
    </dgm:pt>
    <dgm:pt modelId="{DAF74B53-7F38-403D-B05D-4052007F5829}" type="sibTrans" cxnId="{16C082BA-A2B8-467F-BEA6-9F1E4AC1B290}">
      <dgm:prSet/>
      <dgm:spPr/>
      <dgm:t>
        <a:bodyPr/>
        <a:lstStyle/>
        <a:p>
          <a:endParaRPr lang="ru-RU"/>
        </a:p>
      </dgm:t>
    </dgm:pt>
    <dgm:pt modelId="{EF0B8657-05BA-4879-91FA-E95B7978519A}" type="pres">
      <dgm:prSet presAssocID="{7E2BB679-E43D-4160-A09B-D69EB255629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3B9BF7F-CDA8-40F9-858E-5B963E70A4E4}" type="pres">
      <dgm:prSet presAssocID="{1BA8CA20-8E3C-495D-BFFE-1E95BA6EA9A2}" presName="hierRoot1" presStyleCnt="0">
        <dgm:presLayoutVars>
          <dgm:hierBranch val="init"/>
        </dgm:presLayoutVars>
      </dgm:prSet>
      <dgm:spPr/>
    </dgm:pt>
    <dgm:pt modelId="{A8F2E275-B9C0-4359-B4CC-93019DBF5F9F}" type="pres">
      <dgm:prSet presAssocID="{1BA8CA20-8E3C-495D-BFFE-1E95BA6EA9A2}" presName="rootComposite1" presStyleCnt="0"/>
      <dgm:spPr/>
    </dgm:pt>
    <dgm:pt modelId="{1398958B-19EF-4AE5-9F15-1783A72F8BEA}" type="pres">
      <dgm:prSet presAssocID="{1BA8CA20-8E3C-495D-BFFE-1E95BA6EA9A2}" presName="rootText1" presStyleLbl="node0" presStyleIdx="0" presStyleCnt="1">
        <dgm:presLayoutVars>
          <dgm:chPref val="3"/>
        </dgm:presLayoutVars>
      </dgm:prSet>
      <dgm:spPr/>
    </dgm:pt>
    <dgm:pt modelId="{D0B87152-0E53-4970-9B73-5522924F7276}" type="pres">
      <dgm:prSet presAssocID="{1BA8CA20-8E3C-495D-BFFE-1E95BA6EA9A2}" presName="rootConnector1" presStyleLbl="node1" presStyleIdx="0" presStyleCnt="0"/>
      <dgm:spPr/>
    </dgm:pt>
    <dgm:pt modelId="{F5D3304D-8EDE-411A-A722-C494D49C2C6C}" type="pres">
      <dgm:prSet presAssocID="{1BA8CA20-8E3C-495D-BFFE-1E95BA6EA9A2}" presName="hierChild2" presStyleCnt="0"/>
      <dgm:spPr/>
    </dgm:pt>
    <dgm:pt modelId="{CC4924D9-F76A-4D42-94D6-C59F3620492D}" type="pres">
      <dgm:prSet presAssocID="{8A31FEF6-5754-47F3-8229-4D1555E49658}" presName="Name37" presStyleLbl="parChTrans1D2" presStyleIdx="0" presStyleCnt="2"/>
      <dgm:spPr/>
    </dgm:pt>
    <dgm:pt modelId="{782EB716-BC68-45D8-A8AC-8285FF9040BF}" type="pres">
      <dgm:prSet presAssocID="{BBCF8961-DA64-46B0-BFE2-6B8FF90E1B72}" presName="hierRoot2" presStyleCnt="0">
        <dgm:presLayoutVars>
          <dgm:hierBranch val="init"/>
        </dgm:presLayoutVars>
      </dgm:prSet>
      <dgm:spPr/>
    </dgm:pt>
    <dgm:pt modelId="{81C20ACE-9067-4D0D-A004-9582485F8CDF}" type="pres">
      <dgm:prSet presAssocID="{BBCF8961-DA64-46B0-BFE2-6B8FF90E1B72}" presName="rootComposite" presStyleCnt="0"/>
      <dgm:spPr/>
    </dgm:pt>
    <dgm:pt modelId="{35C179E7-4126-4E06-9426-CB4E9F433151}" type="pres">
      <dgm:prSet presAssocID="{BBCF8961-DA64-46B0-BFE2-6B8FF90E1B72}" presName="rootText" presStyleLbl="node2" presStyleIdx="0" presStyleCnt="2">
        <dgm:presLayoutVars>
          <dgm:chPref val="3"/>
        </dgm:presLayoutVars>
      </dgm:prSet>
      <dgm:spPr/>
    </dgm:pt>
    <dgm:pt modelId="{E7293F5F-D526-4831-8A66-45C6CF0DA773}" type="pres">
      <dgm:prSet presAssocID="{BBCF8961-DA64-46B0-BFE2-6B8FF90E1B72}" presName="rootConnector" presStyleLbl="node2" presStyleIdx="0" presStyleCnt="2"/>
      <dgm:spPr/>
    </dgm:pt>
    <dgm:pt modelId="{69CEA72C-CB93-4027-BE9B-7493F58B79B1}" type="pres">
      <dgm:prSet presAssocID="{BBCF8961-DA64-46B0-BFE2-6B8FF90E1B72}" presName="hierChild4" presStyleCnt="0"/>
      <dgm:spPr/>
    </dgm:pt>
    <dgm:pt modelId="{9D9DC56A-777D-4EF2-A0D1-0E8B4A29BC6D}" type="pres">
      <dgm:prSet presAssocID="{BBCF8961-DA64-46B0-BFE2-6B8FF90E1B72}" presName="hierChild5" presStyleCnt="0"/>
      <dgm:spPr/>
    </dgm:pt>
    <dgm:pt modelId="{A25FE872-AC80-4FED-BAA9-BC1CF22E0DE2}" type="pres">
      <dgm:prSet presAssocID="{81939BAB-1906-4680-9BA8-9CCBCB1227AE}" presName="Name37" presStyleLbl="parChTrans1D2" presStyleIdx="1" presStyleCnt="2"/>
      <dgm:spPr/>
    </dgm:pt>
    <dgm:pt modelId="{53B72983-2471-4941-8AEE-160CDC41F7F1}" type="pres">
      <dgm:prSet presAssocID="{4195A294-CE01-4B9E-B354-CA4145F86429}" presName="hierRoot2" presStyleCnt="0">
        <dgm:presLayoutVars>
          <dgm:hierBranch val="init"/>
        </dgm:presLayoutVars>
      </dgm:prSet>
      <dgm:spPr/>
    </dgm:pt>
    <dgm:pt modelId="{BF70095D-746A-4FF5-943B-13BFF071467A}" type="pres">
      <dgm:prSet presAssocID="{4195A294-CE01-4B9E-B354-CA4145F86429}" presName="rootComposite" presStyleCnt="0"/>
      <dgm:spPr/>
    </dgm:pt>
    <dgm:pt modelId="{A68DECB0-3B48-4345-B417-33C6D4BB80BC}" type="pres">
      <dgm:prSet presAssocID="{4195A294-CE01-4B9E-B354-CA4145F86429}" presName="rootText" presStyleLbl="node2" presStyleIdx="1" presStyleCnt="2">
        <dgm:presLayoutVars>
          <dgm:chPref val="3"/>
        </dgm:presLayoutVars>
      </dgm:prSet>
      <dgm:spPr/>
    </dgm:pt>
    <dgm:pt modelId="{A8BABB79-6B26-4A04-818C-5C34E7EFC559}" type="pres">
      <dgm:prSet presAssocID="{4195A294-CE01-4B9E-B354-CA4145F86429}" presName="rootConnector" presStyleLbl="node2" presStyleIdx="1" presStyleCnt="2"/>
      <dgm:spPr/>
    </dgm:pt>
    <dgm:pt modelId="{8E18AB2D-9A7E-4D3D-9DF0-042139338773}" type="pres">
      <dgm:prSet presAssocID="{4195A294-CE01-4B9E-B354-CA4145F86429}" presName="hierChild4" presStyleCnt="0"/>
      <dgm:spPr/>
    </dgm:pt>
    <dgm:pt modelId="{FD946525-98C3-40E4-9205-3E529C14FEBF}" type="pres">
      <dgm:prSet presAssocID="{4195A294-CE01-4B9E-B354-CA4145F86429}" presName="hierChild5" presStyleCnt="0"/>
      <dgm:spPr/>
    </dgm:pt>
    <dgm:pt modelId="{1A3B8A33-906B-45E4-B245-343F90F9F237}" type="pres">
      <dgm:prSet presAssocID="{1BA8CA20-8E3C-495D-BFFE-1E95BA6EA9A2}" presName="hierChild3" presStyleCnt="0"/>
      <dgm:spPr/>
    </dgm:pt>
  </dgm:ptLst>
  <dgm:cxnLst>
    <dgm:cxn modelId="{D39B5D5D-F130-424E-A400-278938139F2C}" type="presOf" srcId="{BBCF8961-DA64-46B0-BFE2-6B8FF90E1B72}" destId="{35C179E7-4126-4E06-9426-CB4E9F433151}" srcOrd="0" destOrd="0" presId="urn:microsoft.com/office/officeart/2005/8/layout/orgChart1"/>
    <dgm:cxn modelId="{B37B8773-3E8C-42F0-AA53-21765DE147C2}" type="presOf" srcId="{1BA8CA20-8E3C-495D-BFFE-1E95BA6EA9A2}" destId="{D0B87152-0E53-4970-9B73-5522924F7276}" srcOrd="1" destOrd="0" presId="urn:microsoft.com/office/officeart/2005/8/layout/orgChart1"/>
    <dgm:cxn modelId="{4D3E775A-5722-4230-98CE-0883A7CB5323}" srcId="{7E2BB679-E43D-4160-A09B-D69EB2556299}" destId="{1BA8CA20-8E3C-495D-BFFE-1E95BA6EA9A2}" srcOrd="0" destOrd="0" parTransId="{594F2F45-75DC-404E-A20B-BB3987B6C4B7}" sibTransId="{32F608C6-10AE-457C-A440-97AF0BA6F201}"/>
    <dgm:cxn modelId="{70D0D77E-C475-466A-9B8B-7B5EB6B2C516}" type="presOf" srcId="{8A31FEF6-5754-47F3-8229-4D1555E49658}" destId="{CC4924D9-F76A-4D42-94D6-C59F3620492D}" srcOrd="0" destOrd="0" presId="urn:microsoft.com/office/officeart/2005/8/layout/orgChart1"/>
    <dgm:cxn modelId="{B314B4AF-9FDB-4469-BBBC-CCBCBA35B101}" type="presOf" srcId="{1BA8CA20-8E3C-495D-BFFE-1E95BA6EA9A2}" destId="{1398958B-19EF-4AE5-9F15-1783A72F8BEA}" srcOrd="0" destOrd="0" presId="urn:microsoft.com/office/officeart/2005/8/layout/orgChart1"/>
    <dgm:cxn modelId="{B71CD1B4-1DBB-4360-A2BD-6BF7CE3BEA55}" type="presOf" srcId="{4195A294-CE01-4B9E-B354-CA4145F86429}" destId="{A68DECB0-3B48-4345-B417-33C6D4BB80BC}" srcOrd="0" destOrd="0" presId="urn:microsoft.com/office/officeart/2005/8/layout/orgChart1"/>
    <dgm:cxn modelId="{D32A12B8-D508-43AC-A768-D653F2C25CA6}" type="presOf" srcId="{81939BAB-1906-4680-9BA8-9CCBCB1227AE}" destId="{A25FE872-AC80-4FED-BAA9-BC1CF22E0DE2}" srcOrd="0" destOrd="0" presId="urn:microsoft.com/office/officeart/2005/8/layout/orgChart1"/>
    <dgm:cxn modelId="{16C082BA-A2B8-467F-BEA6-9F1E4AC1B290}" srcId="{1BA8CA20-8E3C-495D-BFFE-1E95BA6EA9A2}" destId="{4195A294-CE01-4B9E-B354-CA4145F86429}" srcOrd="1" destOrd="0" parTransId="{81939BAB-1906-4680-9BA8-9CCBCB1227AE}" sibTransId="{DAF74B53-7F38-403D-B05D-4052007F5829}"/>
    <dgm:cxn modelId="{0C8BE9C3-B1DD-4CE1-B29E-C29A5273825B}" srcId="{1BA8CA20-8E3C-495D-BFFE-1E95BA6EA9A2}" destId="{BBCF8961-DA64-46B0-BFE2-6B8FF90E1B72}" srcOrd="0" destOrd="0" parTransId="{8A31FEF6-5754-47F3-8229-4D1555E49658}" sibTransId="{C44BD797-607C-4C38-9DE9-90FBEF404682}"/>
    <dgm:cxn modelId="{F12254E1-AD77-4222-8BF9-6B1DCCDE55B7}" type="presOf" srcId="{4195A294-CE01-4B9E-B354-CA4145F86429}" destId="{A8BABB79-6B26-4A04-818C-5C34E7EFC559}" srcOrd="1" destOrd="0" presId="urn:microsoft.com/office/officeart/2005/8/layout/orgChart1"/>
    <dgm:cxn modelId="{CD0012FE-9353-4852-9B0D-563A158846BA}" type="presOf" srcId="{7E2BB679-E43D-4160-A09B-D69EB2556299}" destId="{EF0B8657-05BA-4879-91FA-E95B7978519A}" srcOrd="0" destOrd="0" presId="urn:microsoft.com/office/officeart/2005/8/layout/orgChart1"/>
    <dgm:cxn modelId="{CA9DE3FF-2478-4DBC-A346-6A842AC9BD0E}" type="presOf" srcId="{BBCF8961-DA64-46B0-BFE2-6B8FF90E1B72}" destId="{E7293F5F-D526-4831-8A66-45C6CF0DA773}" srcOrd="1" destOrd="0" presId="urn:microsoft.com/office/officeart/2005/8/layout/orgChart1"/>
    <dgm:cxn modelId="{EA242BA6-2B32-48B4-965D-48523C3A4663}" type="presParOf" srcId="{EF0B8657-05BA-4879-91FA-E95B7978519A}" destId="{63B9BF7F-CDA8-40F9-858E-5B963E70A4E4}" srcOrd="0" destOrd="0" presId="urn:microsoft.com/office/officeart/2005/8/layout/orgChart1"/>
    <dgm:cxn modelId="{E07F4DEA-C71F-4289-B06E-41135A9BAA7E}" type="presParOf" srcId="{63B9BF7F-CDA8-40F9-858E-5B963E70A4E4}" destId="{A8F2E275-B9C0-4359-B4CC-93019DBF5F9F}" srcOrd="0" destOrd="0" presId="urn:microsoft.com/office/officeart/2005/8/layout/orgChart1"/>
    <dgm:cxn modelId="{0FC1B4CA-89C0-4396-B9CD-66D0A8D74AC0}" type="presParOf" srcId="{A8F2E275-B9C0-4359-B4CC-93019DBF5F9F}" destId="{1398958B-19EF-4AE5-9F15-1783A72F8BEA}" srcOrd="0" destOrd="0" presId="urn:microsoft.com/office/officeart/2005/8/layout/orgChart1"/>
    <dgm:cxn modelId="{0A912368-56D5-48A3-B560-26FC8726B1BA}" type="presParOf" srcId="{A8F2E275-B9C0-4359-B4CC-93019DBF5F9F}" destId="{D0B87152-0E53-4970-9B73-5522924F7276}" srcOrd="1" destOrd="0" presId="urn:microsoft.com/office/officeart/2005/8/layout/orgChart1"/>
    <dgm:cxn modelId="{8CC3037D-AAAC-413C-81B8-5E1D579D3DC1}" type="presParOf" srcId="{63B9BF7F-CDA8-40F9-858E-5B963E70A4E4}" destId="{F5D3304D-8EDE-411A-A722-C494D49C2C6C}" srcOrd="1" destOrd="0" presId="urn:microsoft.com/office/officeart/2005/8/layout/orgChart1"/>
    <dgm:cxn modelId="{8798BB66-2AD5-4D21-8DB0-BBFD00BCF4C0}" type="presParOf" srcId="{F5D3304D-8EDE-411A-A722-C494D49C2C6C}" destId="{CC4924D9-F76A-4D42-94D6-C59F3620492D}" srcOrd="0" destOrd="0" presId="urn:microsoft.com/office/officeart/2005/8/layout/orgChart1"/>
    <dgm:cxn modelId="{9B3B9242-1A74-4B34-B5E1-105CAE73F470}" type="presParOf" srcId="{F5D3304D-8EDE-411A-A722-C494D49C2C6C}" destId="{782EB716-BC68-45D8-A8AC-8285FF9040BF}" srcOrd="1" destOrd="0" presId="urn:microsoft.com/office/officeart/2005/8/layout/orgChart1"/>
    <dgm:cxn modelId="{B7BC552E-E769-4903-A16A-485FD29EAE54}" type="presParOf" srcId="{782EB716-BC68-45D8-A8AC-8285FF9040BF}" destId="{81C20ACE-9067-4D0D-A004-9582485F8CDF}" srcOrd="0" destOrd="0" presId="urn:microsoft.com/office/officeart/2005/8/layout/orgChart1"/>
    <dgm:cxn modelId="{CC50084E-027B-4482-AC59-471725821CA6}" type="presParOf" srcId="{81C20ACE-9067-4D0D-A004-9582485F8CDF}" destId="{35C179E7-4126-4E06-9426-CB4E9F433151}" srcOrd="0" destOrd="0" presId="urn:microsoft.com/office/officeart/2005/8/layout/orgChart1"/>
    <dgm:cxn modelId="{4D2A873A-D9D3-44CF-A624-419EA5198894}" type="presParOf" srcId="{81C20ACE-9067-4D0D-A004-9582485F8CDF}" destId="{E7293F5F-D526-4831-8A66-45C6CF0DA773}" srcOrd="1" destOrd="0" presId="urn:microsoft.com/office/officeart/2005/8/layout/orgChart1"/>
    <dgm:cxn modelId="{F8127F13-79FC-4BA7-B024-2FF354F34462}" type="presParOf" srcId="{782EB716-BC68-45D8-A8AC-8285FF9040BF}" destId="{69CEA72C-CB93-4027-BE9B-7493F58B79B1}" srcOrd="1" destOrd="0" presId="urn:microsoft.com/office/officeart/2005/8/layout/orgChart1"/>
    <dgm:cxn modelId="{7C85ABAD-679B-45BA-8005-001B58335FAD}" type="presParOf" srcId="{782EB716-BC68-45D8-A8AC-8285FF9040BF}" destId="{9D9DC56A-777D-4EF2-A0D1-0E8B4A29BC6D}" srcOrd="2" destOrd="0" presId="urn:microsoft.com/office/officeart/2005/8/layout/orgChart1"/>
    <dgm:cxn modelId="{7B0DB272-973C-4919-AC7B-D88FB290F541}" type="presParOf" srcId="{F5D3304D-8EDE-411A-A722-C494D49C2C6C}" destId="{A25FE872-AC80-4FED-BAA9-BC1CF22E0DE2}" srcOrd="2" destOrd="0" presId="urn:microsoft.com/office/officeart/2005/8/layout/orgChart1"/>
    <dgm:cxn modelId="{01E5D880-400F-45ED-8492-5EDEDB8B2C49}" type="presParOf" srcId="{F5D3304D-8EDE-411A-A722-C494D49C2C6C}" destId="{53B72983-2471-4941-8AEE-160CDC41F7F1}" srcOrd="3" destOrd="0" presId="urn:microsoft.com/office/officeart/2005/8/layout/orgChart1"/>
    <dgm:cxn modelId="{E5C19B42-56CB-47E8-A225-5E7220EFA9DE}" type="presParOf" srcId="{53B72983-2471-4941-8AEE-160CDC41F7F1}" destId="{BF70095D-746A-4FF5-943B-13BFF071467A}" srcOrd="0" destOrd="0" presId="urn:microsoft.com/office/officeart/2005/8/layout/orgChart1"/>
    <dgm:cxn modelId="{72D9A924-C8C1-4852-B5BA-380C81CD4CC3}" type="presParOf" srcId="{BF70095D-746A-4FF5-943B-13BFF071467A}" destId="{A68DECB0-3B48-4345-B417-33C6D4BB80BC}" srcOrd="0" destOrd="0" presId="urn:microsoft.com/office/officeart/2005/8/layout/orgChart1"/>
    <dgm:cxn modelId="{2B98D58E-A450-4CE7-A3D9-877116CCCE0B}" type="presParOf" srcId="{BF70095D-746A-4FF5-943B-13BFF071467A}" destId="{A8BABB79-6B26-4A04-818C-5C34E7EFC559}" srcOrd="1" destOrd="0" presId="urn:microsoft.com/office/officeart/2005/8/layout/orgChart1"/>
    <dgm:cxn modelId="{2716DB0B-4451-492C-B895-D6E3BCC1134C}" type="presParOf" srcId="{53B72983-2471-4941-8AEE-160CDC41F7F1}" destId="{8E18AB2D-9A7E-4D3D-9DF0-042139338773}" srcOrd="1" destOrd="0" presId="urn:microsoft.com/office/officeart/2005/8/layout/orgChart1"/>
    <dgm:cxn modelId="{CD5CC6D9-C3B6-49BD-BBB2-F9890987748E}" type="presParOf" srcId="{53B72983-2471-4941-8AEE-160CDC41F7F1}" destId="{FD946525-98C3-40E4-9205-3E529C14FEBF}" srcOrd="2" destOrd="0" presId="urn:microsoft.com/office/officeart/2005/8/layout/orgChart1"/>
    <dgm:cxn modelId="{26F0496E-13AD-4FE6-94EF-D9A6DAC0195E}" type="presParOf" srcId="{63B9BF7F-CDA8-40F9-858E-5B963E70A4E4}" destId="{1A3B8A33-906B-45E4-B245-343F90F9F23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12F0C4-D62E-4B3D-A8B8-40F09DD7334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3B1E6A21-A5A0-4ED6-BF7B-83FBCA90DCDE}">
      <dgm:prSet phldrT="[Текст]"/>
      <dgm:spPr>
        <a:solidFill>
          <a:schemeClr val="bg2"/>
        </a:solidFill>
        <a:ln>
          <a:solidFill>
            <a:schemeClr val="bg2"/>
          </a:solidFill>
        </a:ln>
      </dgm:spPr>
      <dgm:t>
        <a:bodyPr/>
        <a:lstStyle/>
        <a:p>
          <a:r>
            <a:rPr lang="ru-RU" b="0" i="1" dirty="0"/>
            <a:t>-Ранняя архаика</a:t>
          </a:r>
          <a:endParaRPr lang="ru-RU" dirty="0"/>
        </a:p>
      </dgm:t>
    </dgm:pt>
    <dgm:pt modelId="{5FD9F001-3C86-4443-805B-E2589BC513AF}" type="parTrans" cxnId="{2FD706FA-DD27-499D-84F7-D5C3C9E57111}">
      <dgm:prSet/>
      <dgm:spPr/>
      <dgm:t>
        <a:bodyPr/>
        <a:lstStyle/>
        <a:p>
          <a:endParaRPr lang="ru-RU"/>
        </a:p>
      </dgm:t>
    </dgm:pt>
    <dgm:pt modelId="{48608B6B-362E-4B80-B133-9BB76F2A532D}" type="sibTrans" cxnId="{2FD706FA-DD27-499D-84F7-D5C3C9E57111}">
      <dgm:prSet/>
      <dgm:spPr/>
      <dgm:t>
        <a:bodyPr/>
        <a:lstStyle/>
        <a:p>
          <a:endParaRPr lang="ru-RU"/>
        </a:p>
      </dgm:t>
    </dgm:pt>
    <dgm:pt modelId="{CF8201B0-71CB-4AFC-9FF3-6A3C4EF7F311}">
      <dgm:prSet phldrT="[Текст]"/>
      <dgm:spPr>
        <a:noFill/>
        <a:ln>
          <a:noFill/>
        </a:ln>
      </dgm:spPr>
      <dgm:t>
        <a:bodyPr/>
        <a:lstStyle/>
        <a:p>
          <a:r>
            <a:rPr lang="ru-RU" b="0" i="1" dirty="0"/>
            <a:t>-Зрелая архаика</a:t>
          </a:r>
          <a:endParaRPr lang="ru-RU" dirty="0"/>
        </a:p>
      </dgm:t>
    </dgm:pt>
    <dgm:pt modelId="{6172880B-B0F2-484F-A78B-BC0B2DBFA07F}" type="parTrans" cxnId="{EBC4382F-5AD5-44C2-A7C5-A6C06844E3C7}">
      <dgm:prSet/>
      <dgm:spPr/>
      <dgm:t>
        <a:bodyPr/>
        <a:lstStyle/>
        <a:p>
          <a:endParaRPr lang="ru-RU"/>
        </a:p>
      </dgm:t>
    </dgm:pt>
    <dgm:pt modelId="{7AF753F2-F629-450D-8D3B-4C47799EBC96}" type="sibTrans" cxnId="{EBC4382F-5AD5-44C2-A7C5-A6C06844E3C7}">
      <dgm:prSet/>
      <dgm:spPr/>
      <dgm:t>
        <a:bodyPr/>
        <a:lstStyle/>
        <a:p>
          <a:endParaRPr lang="ru-RU"/>
        </a:p>
      </dgm:t>
    </dgm:pt>
    <dgm:pt modelId="{31E77753-B25F-4AEC-A94B-7CD333FDFBD7}">
      <dgm:prSet phldrT="[Текст]"/>
      <dgm:spPr>
        <a:noFill/>
        <a:ln>
          <a:noFill/>
        </a:ln>
      </dgm:spPr>
      <dgm:t>
        <a:bodyPr/>
        <a:lstStyle/>
        <a:p>
          <a:r>
            <a:rPr lang="ru-RU" b="0" i="1" dirty="0"/>
            <a:t>-Поздняя архаика</a:t>
          </a:r>
          <a:endParaRPr lang="ru-RU" dirty="0"/>
        </a:p>
      </dgm:t>
    </dgm:pt>
    <dgm:pt modelId="{CD9E8BCF-0BB2-41EB-92FB-E8F76F984CEB}" type="parTrans" cxnId="{D63C8E76-C789-4FDD-A3E1-8D81E178B7D2}">
      <dgm:prSet/>
      <dgm:spPr/>
      <dgm:t>
        <a:bodyPr/>
        <a:lstStyle/>
        <a:p>
          <a:endParaRPr lang="ru-RU"/>
        </a:p>
      </dgm:t>
    </dgm:pt>
    <dgm:pt modelId="{486D15E3-F63C-4DE7-800F-817DDA9D28CF}" type="sibTrans" cxnId="{D63C8E76-C789-4FDD-A3E1-8D81E178B7D2}">
      <dgm:prSet/>
      <dgm:spPr/>
      <dgm:t>
        <a:bodyPr/>
        <a:lstStyle/>
        <a:p>
          <a:endParaRPr lang="ru-RU"/>
        </a:p>
      </dgm:t>
    </dgm:pt>
    <dgm:pt modelId="{4996F3F3-F85C-42E8-9AE2-1F2B13607378}" type="pres">
      <dgm:prSet presAssocID="{5E12F0C4-D62E-4B3D-A8B8-40F09DD73348}" presName="linear" presStyleCnt="0">
        <dgm:presLayoutVars>
          <dgm:animLvl val="lvl"/>
          <dgm:resizeHandles val="exact"/>
        </dgm:presLayoutVars>
      </dgm:prSet>
      <dgm:spPr/>
    </dgm:pt>
    <dgm:pt modelId="{EFB535E5-3CEF-4F95-85AD-9D925F8329CB}" type="pres">
      <dgm:prSet presAssocID="{3B1E6A21-A5A0-4ED6-BF7B-83FBCA90DCD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ED44767-06F5-48A3-906C-7F99C903B1FC}" type="pres">
      <dgm:prSet presAssocID="{48608B6B-362E-4B80-B133-9BB76F2A532D}" presName="spacer" presStyleCnt="0"/>
      <dgm:spPr/>
    </dgm:pt>
    <dgm:pt modelId="{4AB18A87-2EB1-4B31-B096-39B40E4D77CD}" type="pres">
      <dgm:prSet presAssocID="{CF8201B0-71CB-4AFC-9FF3-6A3C4EF7F31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0EC9001-F036-4422-984B-43EA43EFD6CC}" type="pres">
      <dgm:prSet presAssocID="{7AF753F2-F629-450D-8D3B-4C47799EBC96}" presName="spacer" presStyleCnt="0"/>
      <dgm:spPr/>
    </dgm:pt>
    <dgm:pt modelId="{03B2F4ED-3A93-457D-ACD2-55E04F03BB65}" type="pres">
      <dgm:prSet presAssocID="{31E77753-B25F-4AEC-A94B-7CD333FDFBD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372AE07-2F27-42E6-B280-6EE5CE8E8BCC}" type="presOf" srcId="{5E12F0C4-D62E-4B3D-A8B8-40F09DD73348}" destId="{4996F3F3-F85C-42E8-9AE2-1F2B13607378}" srcOrd="0" destOrd="0" presId="urn:microsoft.com/office/officeart/2005/8/layout/vList2"/>
    <dgm:cxn modelId="{EBC4382F-5AD5-44C2-A7C5-A6C06844E3C7}" srcId="{5E12F0C4-D62E-4B3D-A8B8-40F09DD73348}" destId="{CF8201B0-71CB-4AFC-9FF3-6A3C4EF7F311}" srcOrd="1" destOrd="0" parTransId="{6172880B-B0F2-484F-A78B-BC0B2DBFA07F}" sibTransId="{7AF753F2-F629-450D-8D3B-4C47799EBC96}"/>
    <dgm:cxn modelId="{E724DC37-AA93-429A-B814-FF99E7921EBC}" type="presOf" srcId="{3B1E6A21-A5A0-4ED6-BF7B-83FBCA90DCDE}" destId="{EFB535E5-3CEF-4F95-85AD-9D925F8329CB}" srcOrd="0" destOrd="0" presId="urn:microsoft.com/office/officeart/2005/8/layout/vList2"/>
    <dgm:cxn modelId="{3D0E4770-EE05-46D3-B6EF-EA7074B375EC}" type="presOf" srcId="{31E77753-B25F-4AEC-A94B-7CD333FDFBD7}" destId="{03B2F4ED-3A93-457D-ACD2-55E04F03BB65}" srcOrd="0" destOrd="0" presId="urn:microsoft.com/office/officeart/2005/8/layout/vList2"/>
    <dgm:cxn modelId="{D63C8E76-C789-4FDD-A3E1-8D81E178B7D2}" srcId="{5E12F0C4-D62E-4B3D-A8B8-40F09DD73348}" destId="{31E77753-B25F-4AEC-A94B-7CD333FDFBD7}" srcOrd="2" destOrd="0" parTransId="{CD9E8BCF-0BB2-41EB-92FB-E8F76F984CEB}" sibTransId="{486D15E3-F63C-4DE7-800F-817DDA9D28CF}"/>
    <dgm:cxn modelId="{CED7598A-0386-4A6B-8CBC-29F0105A678A}" type="presOf" srcId="{CF8201B0-71CB-4AFC-9FF3-6A3C4EF7F311}" destId="{4AB18A87-2EB1-4B31-B096-39B40E4D77CD}" srcOrd="0" destOrd="0" presId="urn:microsoft.com/office/officeart/2005/8/layout/vList2"/>
    <dgm:cxn modelId="{2FD706FA-DD27-499D-84F7-D5C3C9E57111}" srcId="{5E12F0C4-D62E-4B3D-A8B8-40F09DD73348}" destId="{3B1E6A21-A5A0-4ED6-BF7B-83FBCA90DCDE}" srcOrd="0" destOrd="0" parTransId="{5FD9F001-3C86-4443-805B-E2589BC513AF}" sibTransId="{48608B6B-362E-4B80-B133-9BB76F2A532D}"/>
    <dgm:cxn modelId="{89BF03B0-7C5B-44C0-8C2B-AFD650DBA726}" type="presParOf" srcId="{4996F3F3-F85C-42E8-9AE2-1F2B13607378}" destId="{EFB535E5-3CEF-4F95-85AD-9D925F8329CB}" srcOrd="0" destOrd="0" presId="urn:microsoft.com/office/officeart/2005/8/layout/vList2"/>
    <dgm:cxn modelId="{21575CDA-5DB7-4B51-B081-AFBFD5881055}" type="presParOf" srcId="{4996F3F3-F85C-42E8-9AE2-1F2B13607378}" destId="{BED44767-06F5-48A3-906C-7F99C903B1FC}" srcOrd="1" destOrd="0" presId="urn:microsoft.com/office/officeart/2005/8/layout/vList2"/>
    <dgm:cxn modelId="{D7032C92-A0E6-4F02-B79E-EE9B7C8C4A3C}" type="presParOf" srcId="{4996F3F3-F85C-42E8-9AE2-1F2B13607378}" destId="{4AB18A87-2EB1-4B31-B096-39B40E4D77CD}" srcOrd="2" destOrd="0" presId="urn:microsoft.com/office/officeart/2005/8/layout/vList2"/>
    <dgm:cxn modelId="{CDBF7D8D-F3F1-4E81-AF09-D256D8B432D1}" type="presParOf" srcId="{4996F3F3-F85C-42E8-9AE2-1F2B13607378}" destId="{50EC9001-F036-4422-984B-43EA43EFD6CC}" srcOrd="3" destOrd="0" presId="urn:microsoft.com/office/officeart/2005/8/layout/vList2"/>
    <dgm:cxn modelId="{22221843-B80D-4352-A447-D008C78564C8}" type="presParOf" srcId="{4996F3F3-F85C-42E8-9AE2-1F2B13607378}" destId="{03B2F4ED-3A93-457D-ACD2-55E04F03BB6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5FE872-AC80-4FED-BAA9-BC1CF22E0DE2}">
      <dsp:nvSpPr>
        <dsp:cNvPr id="0" name=""/>
        <dsp:cNvSpPr/>
      </dsp:nvSpPr>
      <dsp:spPr>
        <a:xfrm>
          <a:off x="3902195" y="1514511"/>
          <a:ext cx="1829987" cy="6352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7601"/>
              </a:lnTo>
              <a:lnTo>
                <a:pt x="1829987" y="317601"/>
              </a:lnTo>
              <a:lnTo>
                <a:pt x="1829987" y="63520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924D9-F76A-4D42-94D6-C59F3620492D}">
      <dsp:nvSpPr>
        <dsp:cNvPr id="0" name=""/>
        <dsp:cNvSpPr/>
      </dsp:nvSpPr>
      <dsp:spPr>
        <a:xfrm>
          <a:off x="2072207" y="1514511"/>
          <a:ext cx="1829987" cy="635202"/>
        </a:xfrm>
        <a:custGeom>
          <a:avLst/>
          <a:gdLst/>
          <a:ahLst/>
          <a:cxnLst/>
          <a:rect l="0" t="0" r="0" b="0"/>
          <a:pathLst>
            <a:path>
              <a:moveTo>
                <a:pt x="1829987" y="0"/>
              </a:moveTo>
              <a:lnTo>
                <a:pt x="1829987" y="317601"/>
              </a:lnTo>
              <a:lnTo>
                <a:pt x="0" y="317601"/>
              </a:lnTo>
              <a:lnTo>
                <a:pt x="0" y="63520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98958B-19EF-4AE5-9F15-1783A72F8BEA}">
      <dsp:nvSpPr>
        <dsp:cNvPr id="0" name=""/>
        <dsp:cNvSpPr/>
      </dsp:nvSpPr>
      <dsp:spPr>
        <a:xfrm>
          <a:off x="2389808" y="2125"/>
          <a:ext cx="3024772" cy="15123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Крито-Микенская культура </a:t>
          </a:r>
        </a:p>
      </dsp:txBody>
      <dsp:txXfrm>
        <a:off x="2389808" y="2125"/>
        <a:ext cx="3024772" cy="1512386"/>
      </dsp:txXfrm>
    </dsp:sp>
    <dsp:sp modelId="{35C179E7-4126-4E06-9426-CB4E9F433151}">
      <dsp:nvSpPr>
        <dsp:cNvPr id="0" name=""/>
        <dsp:cNvSpPr/>
      </dsp:nvSpPr>
      <dsp:spPr>
        <a:xfrm>
          <a:off x="559821" y="2149714"/>
          <a:ext cx="3024772" cy="15123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i="0" kern="1200" dirty="0"/>
            <a:t>Минойская</a:t>
          </a:r>
          <a:r>
            <a:rPr lang="en-US" sz="2400" b="0" i="0" kern="1200" dirty="0"/>
            <a:t>/</a:t>
          </a:r>
          <a:r>
            <a:rPr lang="ru-RU" sz="2400" b="0" i="0" kern="1200" dirty="0"/>
            <a:t>критская цивилизация</a:t>
          </a:r>
          <a:endParaRPr lang="ru-RU" sz="2400" b="0" kern="1200" dirty="0"/>
        </a:p>
      </dsp:txBody>
      <dsp:txXfrm>
        <a:off x="559821" y="2149714"/>
        <a:ext cx="3024772" cy="1512386"/>
      </dsp:txXfrm>
    </dsp:sp>
    <dsp:sp modelId="{A68DECB0-3B48-4345-B417-33C6D4BB80BC}">
      <dsp:nvSpPr>
        <dsp:cNvPr id="0" name=""/>
        <dsp:cNvSpPr/>
      </dsp:nvSpPr>
      <dsp:spPr>
        <a:xfrm>
          <a:off x="4219796" y="2149714"/>
          <a:ext cx="3024772" cy="15123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i="0" kern="1200" dirty="0"/>
            <a:t>Микенская цивилизация</a:t>
          </a:r>
          <a:endParaRPr lang="ru-RU" sz="2400" b="0" kern="1200" dirty="0"/>
        </a:p>
      </dsp:txBody>
      <dsp:txXfrm>
        <a:off x="4219796" y="2149714"/>
        <a:ext cx="3024772" cy="15123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535E5-3CEF-4F95-85AD-9D925F8329CB}">
      <dsp:nvSpPr>
        <dsp:cNvPr id="0" name=""/>
        <dsp:cNvSpPr/>
      </dsp:nvSpPr>
      <dsp:spPr>
        <a:xfrm>
          <a:off x="0" y="83399"/>
          <a:ext cx="6685721" cy="1404000"/>
        </a:xfrm>
        <a:prstGeom prst="roundRect">
          <a:avLst/>
        </a:prstGeom>
        <a:solidFill>
          <a:schemeClr val="bg2"/>
        </a:solidFill>
        <a:ln w="15875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000" b="0" i="1" kern="1200" dirty="0"/>
            <a:t>-Ранняя архаика</a:t>
          </a:r>
          <a:endParaRPr lang="ru-RU" sz="6000" kern="1200" dirty="0"/>
        </a:p>
      </dsp:txBody>
      <dsp:txXfrm>
        <a:off x="68538" y="151937"/>
        <a:ext cx="6548645" cy="1266924"/>
      </dsp:txXfrm>
    </dsp:sp>
    <dsp:sp modelId="{4AB18A87-2EB1-4B31-B096-39B40E4D77CD}">
      <dsp:nvSpPr>
        <dsp:cNvPr id="0" name=""/>
        <dsp:cNvSpPr/>
      </dsp:nvSpPr>
      <dsp:spPr>
        <a:xfrm>
          <a:off x="0" y="1660199"/>
          <a:ext cx="6685721" cy="1404000"/>
        </a:xfrm>
        <a:prstGeom prst="roundRect">
          <a:avLst/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000" b="0" i="1" kern="1200" dirty="0"/>
            <a:t>-Зрелая архаика</a:t>
          </a:r>
          <a:endParaRPr lang="ru-RU" sz="6000" kern="1200" dirty="0"/>
        </a:p>
      </dsp:txBody>
      <dsp:txXfrm>
        <a:off x="68538" y="1728737"/>
        <a:ext cx="6548645" cy="1266924"/>
      </dsp:txXfrm>
    </dsp:sp>
    <dsp:sp modelId="{03B2F4ED-3A93-457D-ACD2-55E04F03BB65}">
      <dsp:nvSpPr>
        <dsp:cNvPr id="0" name=""/>
        <dsp:cNvSpPr/>
      </dsp:nvSpPr>
      <dsp:spPr>
        <a:xfrm>
          <a:off x="0" y="3236999"/>
          <a:ext cx="6685721" cy="1404000"/>
        </a:xfrm>
        <a:prstGeom prst="roundRect">
          <a:avLst/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000" b="0" i="1" kern="1200" dirty="0"/>
            <a:t>-Поздняя архаика</a:t>
          </a:r>
          <a:endParaRPr lang="ru-RU" sz="6000" kern="1200" dirty="0"/>
        </a:p>
      </dsp:txBody>
      <dsp:txXfrm>
        <a:off x="68538" y="3305537"/>
        <a:ext cx="6548645" cy="1266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F5182-E05C-4ADF-B8A4-43F4DB0F356A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00B12-6E92-49C1-9881-D57CD7453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6925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00B12-6E92-49C1-9881-D57CD7453D9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1382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6749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119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12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349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6589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13086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166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4144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6091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86567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44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32808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1" r:id="rId1"/>
    <p:sldLayoutId id="2147484082" r:id="rId2"/>
    <p:sldLayoutId id="2147484083" r:id="rId3"/>
    <p:sldLayoutId id="2147484084" r:id="rId4"/>
    <p:sldLayoutId id="2147484085" r:id="rId5"/>
    <p:sldLayoutId id="2147484086" r:id="rId6"/>
    <p:sldLayoutId id="2147484087" r:id="rId7"/>
    <p:sldLayoutId id="2147484088" r:id="rId8"/>
    <p:sldLayoutId id="2147484089" r:id="rId9"/>
    <p:sldLayoutId id="2147484090" r:id="rId10"/>
    <p:sldLayoutId id="214748409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153E35-6374-FA42-B814-4CEF6EF20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264200"/>
            <a:ext cx="3498979" cy="2639104"/>
          </a:xfrm>
        </p:spPr>
        <p:txBody>
          <a:bodyPr>
            <a:noAutofit/>
          </a:bodyPr>
          <a:lstStyle/>
          <a:p>
            <a:r>
              <a:rPr lang="ru-RU" sz="2800" dirty="0">
                <a:latin typeface="+mn-lt"/>
              </a:rPr>
              <a:t>студент 1 курса группы 15.27Д-ИСТ15</a:t>
            </a:r>
            <a:r>
              <a:rPr lang="en-US" sz="2800" dirty="0">
                <a:latin typeface="+mn-lt"/>
              </a:rPr>
              <a:t>/22</a:t>
            </a:r>
            <a:r>
              <a:rPr lang="ru-RU" sz="2800" dirty="0">
                <a:latin typeface="+mn-lt"/>
              </a:rPr>
              <a:t>б</a:t>
            </a:r>
            <a:br>
              <a:rPr lang="ru-RU" sz="2800" dirty="0">
                <a:latin typeface="+mn-lt"/>
              </a:rPr>
            </a:br>
            <a:br>
              <a:rPr lang="ru-RU" sz="2800" dirty="0">
                <a:latin typeface="+mn-lt"/>
              </a:rPr>
            </a:br>
            <a:r>
              <a:rPr lang="ru-RU" sz="2800" dirty="0">
                <a:latin typeface="+mn-lt"/>
              </a:rPr>
              <a:t>Лукьянов Андрей Николаевич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2AE1E6-320F-F026-4816-954CF5057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4800" dirty="0"/>
              <a:t>История Древней Греции: периодизация и особенности греческой культуры.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E71AC2-E7F9-5F65-BAED-9D0E2C3150B3}"/>
              </a:ext>
            </a:extLst>
          </p:cNvPr>
          <p:cNvSpPr txBox="1"/>
          <p:nvPr/>
        </p:nvSpPr>
        <p:spPr>
          <a:xfrm>
            <a:off x="888632" y="1556314"/>
            <a:ext cx="34989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</a:rPr>
              <a:t>Автор:</a:t>
            </a:r>
          </a:p>
        </p:txBody>
      </p:sp>
    </p:spTree>
    <p:extLst>
      <p:ext uri="{BB962C8B-B14F-4D97-AF65-F5344CB8AC3E}">
        <p14:creationId xmlns:p14="http://schemas.microsoft.com/office/powerpoint/2010/main" val="3730732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DAFD15-6B13-EC3F-E895-15DF219B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27E105-FFF5-8D73-AFA2-BD1D68250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5374" y="0"/>
            <a:ext cx="7626626" cy="6858000"/>
          </a:xfrm>
        </p:spPr>
        <p:txBody>
          <a:bodyPr>
            <a:normAutofit/>
          </a:bodyPr>
          <a:lstStyle/>
          <a:p>
            <a:pPr algn="ctr"/>
            <a:r>
              <a:rPr lang="ru-RU" sz="3200" dirty="0"/>
              <a:t>Зрелая архаика</a:t>
            </a:r>
          </a:p>
          <a:p>
            <a:pPr algn="ctr"/>
            <a:r>
              <a:rPr lang="ru-RU" sz="2000" dirty="0"/>
              <a:t>570 - 525 года до н.э.</a:t>
            </a:r>
          </a:p>
          <a:p>
            <a:r>
              <a:rPr lang="ru-RU" sz="2000" dirty="0"/>
              <a:t>Происходит </a:t>
            </a:r>
            <a:r>
              <a:rPr lang="ru-RU" sz="2000" dirty="0">
                <a:solidFill>
                  <a:srgbClr val="FFD85D"/>
                </a:solidFill>
              </a:rPr>
              <a:t>совершенствование в чеканке монет.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Афинах</a:t>
            </a:r>
            <a:r>
              <a:rPr lang="ru-RU" sz="2000" dirty="0"/>
              <a:t> устанавливается </a:t>
            </a:r>
            <a:r>
              <a:rPr lang="ru-RU" sz="2000" dirty="0">
                <a:solidFill>
                  <a:srgbClr val="FFD85D"/>
                </a:solidFill>
              </a:rPr>
              <a:t>тирания Писитрата</a:t>
            </a:r>
            <a:r>
              <a:rPr lang="ru-RU" sz="2000" dirty="0"/>
              <a:t>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555</a:t>
            </a:r>
            <a:r>
              <a:rPr lang="ru-RU" sz="2000" dirty="0"/>
              <a:t> году создаётся </a:t>
            </a:r>
            <a:r>
              <a:rPr lang="ru-RU" sz="2000" dirty="0" err="1">
                <a:solidFill>
                  <a:srgbClr val="FFD85D"/>
                </a:solidFill>
              </a:rPr>
              <a:t>Пелопеннесский</a:t>
            </a:r>
            <a:r>
              <a:rPr lang="ru-RU" sz="2000" dirty="0">
                <a:solidFill>
                  <a:srgbClr val="FFD85D"/>
                </a:solidFill>
              </a:rPr>
              <a:t> союз</a:t>
            </a:r>
            <a:r>
              <a:rPr lang="ru-RU" sz="2000" dirty="0"/>
              <a:t>.</a:t>
            </a:r>
          </a:p>
        </p:txBody>
      </p:sp>
      <p:pic>
        <p:nvPicPr>
          <p:cNvPr id="1030" name="Picture 6" descr="Одна из самых известных монет античности: «афинская сова» - МДРЕГИОН.РУ">
            <a:extLst>
              <a:ext uri="{FF2B5EF4-FFF2-40B4-BE49-F238E27FC236}">
                <a16:creationId xmlns:a16="http://schemas.microsoft.com/office/drawing/2014/main" id="{5FACC012-2FED-14DE-D86E-7D6ADBD76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07" y="1417332"/>
            <a:ext cx="4585281" cy="432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0557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DAFD15-6B13-EC3F-E895-15DF219B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27E105-FFF5-8D73-AFA2-BD1D68250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705" y="0"/>
            <a:ext cx="6970295" cy="6858000"/>
          </a:xfrm>
        </p:spPr>
        <p:txBody>
          <a:bodyPr>
            <a:normAutofit/>
          </a:bodyPr>
          <a:lstStyle/>
          <a:p>
            <a:pPr algn="ctr"/>
            <a:r>
              <a:rPr lang="ru-RU" sz="3200" dirty="0"/>
              <a:t>Поздняя архаика</a:t>
            </a:r>
          </a:p>
          <a:p>
            <a:pPr algn="ctr"/>
            <a:r>
              <a:rPr lang="ru-RU" sz="2000" dirty="0"/>
              <a:t>525 - 490 года до н.э.</a:t>
            </a:r>
          </a:p>
          <a:p>
            <a:r>
              <a:rPr lang="ru-RU" sz="2000" dirty="0">
                <a:solidFill>
                  <a:srgbClr val="FFD85D"/>
                </a:solidFill>
              </a:rPr>
              <a:t>В 527 году умирает </a:t>
            </a:r>
            <a:r>
              <a:rPr lang="ru-RU" sz="2000" dirty="0" err="1">
                <a:solidFill>
                  <a:srgbClr val="FFD85D"/>
                </a:solidFill>
              </a:rPr>
              <a:t>Писистрат</a:t>
            </a:r>
            <a:r>
              <a:rPr lang="ru-RU" sz="2000" dirty="0">
                <a:solidFill>
                  <a:srgbClr val="FFD85D"/>
                </a:solidFill>
              </a:rPr>
              <a:t>. В Афинах начинается смутное время. </a:t>
            </a:r>
          </a:p>
          <a:p>
            <a:r>
              <a:rPr lang="ru-RU" sz="2000" dirty="0">
                <a:solidFill>
                  <a:srgbClr val="FFD85D"/>
                </a:solidFill>
              </a:rPr>
              <a:t>В 511 году Спарта отправляет войска на взятие Афин. Афины сохраняют независимость.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508-507</a:t>
            </a:r>
            <a:r>
              <a:rPr lang="ru-RU" sz="2000" dirty="0"/>
              <a:t> годах до н.э. в Афинах </a:t>
            </a:r>
            <a:r>
              <a:rPr lang="ru-RU" sz="2000" dirty="0">
                <a:solidFill>
                  <a:srgbClr val="FFD85D"/>
                </a:solidFill>
              </a:rPr>
              <a:t>вождь демоса </a:t>
            </a:r>
            <a:r>
              <a:rPr lang="ru-RU" sz="2000" dirty="0" err="1">
                <a:solidFill>
                  <a:srgbClr val="FFD85D"/>
                </a:solidFill>
              </a:rPr>
              <a:t>Клисфен</a:t>
            </a:r>
            <a:r>
              <a:rPr lang="ru-RU" sz="2000" dirty="0">
                <a:solidFill>
                  <a:srgbClr val="FFD85D"/>
                </a:solidFill>
              </a:rPr>
              <a:t> </a:t>
            </a:r>
            <a:r>
              <a:rPr lang="ru-RU" sz="2000" dirty="0"/>
              <a:t>проводит политические реформы</a:t>
            </a:r>
            <a:r>
              <a:rPr lang="en-US" sz="2000" dirty="0"/>
              <a:t>,</a:t>
            </a:r>
            <a:r>
              <a:rPr lang="ru-RU" sz="2000" dirty="0"/>
              <a:t> в стране устанавливается </a:t>
            </a:r>
            <a:r>
              <a:rPr lang="ru-RU" sz="2000" dirty="0">
                <a:solidFill>
                  <a:srgbClr val="FFD85D"/>
                </a:solidFill>
              </a:rPr>
              <a:t>демократия</a:t>
            </a:r>
            <a:r>
              <a:rPr lang="ru-RU" sz="2000" dirty="0"/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893DB8-955E-F388-894C-92BB78236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391" y="-24064"/>
            <a:ext cx="5307096" cy="691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3316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CC439D3-C82F-7077-1697-53A86AC6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525" y="803186"/>
            <a:ext cx="6721475" cy="5248622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Классическая Греция</a:t>
            </a:r>
          </a:p>
          <a:p>
            <a:pPr algn="ctr"/>
            <a:r>
              <a:rPr lang="ru-RU" sz="2800" dirty="0"/>
              <a:t>5-4 век до н.э.</a:t>
            </a:r>
          </a:p>
          <a:p>
            <a:pPr algn="ctr"/>
            <a:r>
              <a:rPr lang="ru-RU" sz="2800" dirty="0"/>
              <a:t>Персидская и Пелопоннесская войны.</a:t>
            </a:r>
          </a:p>
          <a:p>
            <a:pPr algn="ctr"/>
            <a:endParaRPr lang="ru-RU"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331947-0CFD-3C77-CEA9-1C6F14417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238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609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9C010D-FDED-56F8-7160-48B5A5805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FA239D-BB79-0511-96B2-5A373E467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0" y="821634"/>
            <a:ext cx="6477000" cy="6036365"/>
          </a:xfrm>
        </p:spPr>
        <p:txBody>
          <a:bodyPr>
            <a:normAutofit/>
          </a:bodyPr>
          <a:lstStyle/>
          <a:p>
            <a:pPr algn="ctr"/>
            <a:r>
              <a:rPr lang="ru-RU" sz="2000" dirty="0"/>
              <a:t>Классическая Греция</a:t>
            </a:r>
          </a:p>
          <a:p>
            <a:pPr algn="ctr"/>
            <a:r>
              <a:rPr lang="ru-RU" sz="2000" dirty="0"/>
              <a:t>Персидская война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499</a:t>
            </a:r>
            <a:r>
              <a:rPr lang="ru-RU" sz="2000" dirty="0"/>
              <a:t> году до н.э.</a:t>
            </a:r>
            <a:r>
              <a:rPr lang="ru-RU" sz="2000" dirty="0">
                <a:solidFill>
                  <a:srgbClr val="FFD85D"/>
                </a:solidFill>
              </a:rPr>
              <a:t> поднимается Ионическое восстание </a:t>
            </a:r>
            <a:r>
              <a:rPr lang="ru-RU" sz="2000" dirty="0"/>
              <a:t>против Персидского контроля над </a:t>
            </a:r>
            <a:r>
              <a:rPr lang="ru-RU" sz="2000" dirty="0" err="1"/>
              <a:t>Ионией</a:t>
            </a:r>
            <a:r>
              <a:rPr lang="ru-RU" sz="2000" dirty="0"/>
              <a:t>. 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494</a:t>
            </a:r>
            <a:r>
              <a:rPr lang="ru-RU" sz="2000" dirty="0"/>
              <a:t> году до н.э.</a:t>
            </a:r>
            <a:r>
              <a:rPr lang="ru-RU" sz="2000" dirty="0">
                <a:solidFill>
                  <a:srgbClr val="FFD85D"/>
                </a:solidFill>
              </a:rPr>
              <a:t> Ионическое восстание подавлено </a:t>
            </a:r>
            <a:r>
              <a:rPr lang="ru-RU" sz="2000" dirty="0"/>
              <a:t>царем Дарием в битве при Ладе.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492</a:t>
            </a:r>
            <a:r>
              <a:rPr lang="ru-RU" sz="2000" dirty="0"/>
              <a:t> году до н.э.</a:t>
            </a:r>
            <a:r>
              <a:rPr lang="ru-RU" sz="2000" dirty="0">
                <a:solidFill>
                  <a:srgbClr val="FFD85D"/>
                </a:solidFill>
              </a:rPr>
              <a:t> </a:t>
            </a:r>
            <a:r>
              <a:rPr lang="ru-RU" sz="2000" dirty="0"/>
              <a:t>начинается </a:t>
            </a:r>
            <a:r>
              <a:rPr lang="ru-RU" sz="2000" dirty="0">
                <a:solidFill>
                  <a:srgbClr val="FFD85D"/>
                </a:solidFill>
              </a:rPr>
              <a:t>Персидское вторжение в Грецию</a:t>
            </a:r>
            <a:r>
              <a:rPr lang="en-US" sz="2000" dirty="0">
                <a:solidFill>
                  <a:srgbClr val="FFD85D"/>
                </a:solidFill>
              </a:rPr>
              <a:t>,</a:t>
            </a:r>
            <a:r>
              <a:rPr lang="ru-RU" sz="2000" dirty="0">
                <a:solidFill>
                  <a:srgbClr val="FFD85D"/>
                </a:solidFill>
              </a:rPr>
              <a:t> была подчинена Македония.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491</a:t>
            </a:r>
            <a:r>
              <a:rPr lang="ru-RU" sz="2000" dirty="0"/>
              <a:t> году до н.э. </a:t>
            </a:r>
            <a:r>
              <a:rPr lang="ru-RU" sz="2000" dirty="0">
                <a:solidFill>
                  <a:srgbClr val="FFD85D"/>
                </a:solidFill>
              </a:rPr>
              <a:t>Персия посылает послов в Грецию с требованием подчиниться</a:t>
            </a:r>
            <a:r>
              <a:rPr lang="ru-RU" sz="2000" dirty="0"/>
              <a:t>. Требования были приняты почти везде</a:t>
            </a:r>
            <a:r>
              <a:rPr lang="en-US" sz="2000" dirty="0"/>
              <a:t>,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D85D"/>
                </a:solidFill>
              </a:rPr>
              <a:t>кроме Афин и Спарты. </a:t>
            </a:r>
          </a:p>
          <a:p>
            <a:r>
              <a:rPr lang="ru-RU" sz="2000" dirty="0">
                <a:solidFill>
                  <a:srgbClr val="FFD85D"/>
                </a:solidFill>
              </a:rPr>
              <a:t>12 сентября 490 </a:t>
            </a:r>
            <a:r>
              <a:rPr lang="ru-RU" sz="2000" dirty="0"/>
              <a:t>года до н.э.</a:t>
            </a:r>
            <a:r>
              <a:rPr lang="ru-RU" sz="2000" dirty="0">
                <a:solidFill>
                  <a:srgbClr val="FFD85D"/>
                </a:solidFill>
              </a:rPr>
              <a:t> </a:t>
            </a:r>
            <a:r>
              <a:rPr lang="ru-RU" sz="2000" dirty="0"/>
              <a:t>в результате </a:t>
            </a:r>
            <a:r>
              <a:rPr lang="ru-RU" sz="2000" dirty="0">
                <a:solidFill>
                  <a:srgbClr val="FFD85D"/>
                </a:solidFill>
              </a:rPr>
              <a:t>битвы при Марафоне</a:t>
            </a:r>
            <a:r>
              <a:rPr lang="en-US" sz="2000" dirty="0">
                <a:solidFill>
                  <a:srgbClr val="FFD85D"/>
                </a:solidFill>
              </a:rPr>
              <a:t>,</a:t>
            </a:r>
            <a:r>
              <a:rPr lang="ru-RU" sz="2000" dirty="0">
                <a:solidFill>
                  <a:srgbClr val="FFD85D"/>
                </a:solidFill>
              </a:rPr>
              <a:t> вторжение было отбито.</a:t>
            </a:r>
          </a:p>
          <a:p>
            <a:endParaRPr lang="ru-RU" dirty="0"/>
          </a:p>
          <a:p>
            <a:endParaRPr lang="ru-RU" sz="1800" dirty="0"/>
          </a:p>
          <a:p>
            <a:endParaRPr lang="ru-RU" sz="18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7CC22D3-EC36-57F0-F806-6D3BB448E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715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94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EBBAAA-BF91-A09F-F9FE-090C66756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1FE7E9-1620-84F3-C078-E5E030071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042" y="0"/>
            <a:ext cx="6403958" cy="6858000"/>
          </a:xfrm>
        </p:spPr>
        <p:txBody>
          <a:bodyPr/>
          <a:lstStyle/>
          <a:p>
            <a:pPr algn="ctr"/>
            <a:r>
              <a:rPr lang="ru-RU" sz="1800" dirty="0"/>
              <a:t>Классическая Греция</a:t>
            </a:r>
          </a:p>
          <a:p>
            <a:pPr algn="ctr"/>
            <a:r>
              <a:rPr lang="ru-RU" dirty="0"/>
              <a:t>Пелопонесская война</a:t>
            </a:r>
            <a:endParaRPr lang="ru-RU" sz="1800" dirty="0"/>
          </a:p>
          <a:p>
            <a:r>
              <a:rPr lang="ru-RU" dirty="0"/>
              <a:t>В </a:t>
            </a:r>
            <a:r>
              <a:rPr lang="ru-RU" dirty="0">
                <a:solidFill>
                  <a:srgbClr val="FFD85D"/>
                </a:solidFill>
              </a:rPr>
              <a:t>431</a:t>
            </a:r>
            <a:r>
              <a:rPr lang="ru-RU" dirty="0"/>
              <a:t> году вспыхивает </a:t>
            </a:r>
            <a:r>
              <a:rPr lang="ru-RU" dirty="0">
                <a:solidFill>
                  <a:srgbClr val="FFD85D"/>
                </a:solidFill>
              </a:rPr>
              <a:t>война между Делосским и Пелопоннесским союзами.</a:t>
            </a:r>
            <a:r>
              <a:rPr lang="ru-RU" dirty="0"/>
              <a:t> </a:t>
            </a:r>
          </a:p>
          <a:p>
            <a:r>
              <a:rPr lang="ru-RU" dirty="0"/>
              <a:t>Первый этап – </a:t>
            </a:r>
            <a:r>
              <a:rPr lang="ru-RU" dirty="0" err="1">
                <a:solidFill>
                  <a:srgbClr val="FFD85D"/>
                </a:solidFill>
              </a:rPr>
              <a:t>Архидамова</a:t>
            </a:r>
            <a:r>
              <a:rPr lang="ru-RU" dirty="0">
                <a:solidFill>
                  <a:srgbClr val="FFD85D"/>
                </a:solidFill>
              </a:rPr>
              <a:t> война</a:t>
            </a:r>
            <a:r>
              <a:rPr lang="en-US" dirty="0"/>
              <a:t>,</a:t>
            </a:r>
            <a:r>
              <a:rPr lang="ru-RU" dirty="0"/>
              <a:t> </a:t>
            </a:r>
            <a:r>
              <a:rPr lang="ru-RU" dirty="0">
                <a:solidFill>
                  <a:srgbClr val="FFD85D"/>
                </a:solidFill>
              </a:rPr>
              <a:t>431-415</a:t>
            </a:r>
            <a:r>
              <a:rPr lang="ru-RU" dirty="0"/>
              <a:t> год до н.э.</a:t>
            </a:r>
          </a:p>
          <a:p>
            <a:r>
              <a:rPr lang="ru-RU" dirty="0">
                <a:solidFill>
                  <a:srgbClr val="FFD85D"/>
                </a:solidFill>
              </a:rPr>
              <a:t>415</a:t>
            </a:r>
            <a:r>
              <a:rPr lang="ru-RU" dirty="0"/>
              <a:t> год до н.э. – </a:t>
            </a:r>
            <a:r>
              <a:rPr lang="ru-RU" dirty="0" err="1">
                <a:solidFill>
                  <a:srgbClr val="FFD85D"/>
                </a:solidFill>
              </a:rPr>
              <a:t>Никиев</a:t>
            </a:r>
            <a:r>
              <a:rPr lang="ru-RU" dirty="0">
                <a:solidFill>
                  <a:srgbClr val="FFD85D"/>
                </a:solidFill>
              </a:rPr>
              <a:t> мир</a:t>
            </a:r>
            <a:r>
              <a:rPr lang="ru-RU" dirty="0"/>
              <a:t>.</a:t>
            </a:r>
          </a:p>
          <a:p>
            <a:r>
              <a:rPr lang="ru-RU" dirty="0"/>
              <a:t>Второй этап – </a:t>
            </a:r>
            <a:r>
              <a:rPr lang="ru-RU" dirty="0" err="1">
                <a:solidFill>
                  <a:srgbClr val="FFD85D"/>
                </a:solidFill>
              </a:rPr>
              <a:t>Декелейская</a:t>
            </a:r>
            <a:r>
              <a:rPr lang="ru-RU" dirty="0">
                <a:solidFill>
                  <a:srgbClr val="FFD85D"/>
                </a:solidFill>
              </a:rPr>
              <a:t> война</a:t>
            </a:r>
            <a:r>
              <a:rPr lang="en-US" dirty="0"/>
              <a:t>, </a:t>
            </a:r>
            <a:r>
              <a:rPr lang="ru-RU" dirty="0">
                <a:solidFill>
                  <a:srgbClr val="FFD85D"/>
                </a:solidFill>
              </a:rPr>
              <a:t>413-</a:t>
            </a:r>
            <a:r>
              <a:rPr lang="en-US" dirty="0">
                <a:solidFill>
                  <a:srgbClr val="FFD85D"/>
                </a:solidFill>
              </a:rPr>
              <a:t>404 </a:t>
            </a:r>
            <a:r>
              <a:rPr lang="ru-RU" dirty="0"/>
              <a:t>год до н.э.</a:t>
            </a:r>
          </a:p>
          <a:p>
            <a:r>
              <a:rPr lang="ru-RU" dirty="0"/>
              <a:t>Войны окончились </a:t>
            </a:r>
            <a:r>
              <a:rPr lang="ru-RU" dirty="0" err="1">
                <a:solidFill>
                  <a:srgbClr val="FFD85D"/>
                </a:solidFill>
              </a:rPr>
              <a:t>Фераменовым</a:t>
            </a:r>
            <a:r>
              <a:rPr lang="ru-RU" dirty="0">
                <a:solidFill>
                  <a:srgbClr val="FFD85D"/>
                </a:solidFill>
              </a:rPr>
              <a:t> миром</a:t>
            </a:r>
            <a:r>
              <a:rPr lang="ru-RU" dirty="0"/>
              <a:t>.</a:t>
            </a:r>
          </a:p>
          <a:p>
            <a:r>
              <a:rPr lang="ru-RU" dirty="0"/>
              <a:t>Главное последствие войны – </a:t>
            </a:r>
            <a:r>
              <a:rPr lang="ru-RU" dirty="0">
                <a:solidFill>
                  <a:srgbClr val="FFD85D"/>
                </a:solidFill>
              </a:rPr>
              <a:t>уничтожение Афинской суверенности </a:t>
            </a:r>
            <a:r>
              <a:rPr lang="ru-RU" dirty="0"/>
              <a:t>и </a:t>
            </a:r>
            <a:r>
              <a:rPr lang="ru-RU" dirty="0">
                <a:solidFill>
                  <a:srgbClr val="FFD85D"/>
                </a:solidFill>
              </a:rPr>
              <a:t>установление Спартанской местной гегемонии. 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F250160-BCFF-EFD4-35D9-28FCF39F8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26" y="-1"/>
            <a:ext cx="579466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7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CC439D3-C82F-7077-1697-53A86AC6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5025" y="0"/>
            <a:ext cx="7546976" cy="6858000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Эллинистическая Греция</a:t>
            </a:r>
          </a:p>
          <a:p>
            <a:pPr algn="ctr"/>
            <a:r>
              <a:rPr lang="ru-RU" sz="2800" dirty="0"/>
              <a:t>4-1 век до н.э.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CEBCB7C-4B01-B343-F240-F329D7271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450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807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E26E217-8EEF-984B-C5AD-6AC776200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2939" y="0"/>
            <a:ext cx="7229060" cy="6858000"/>
          </a:xfrm>
        </p:spPr>
        <p:txBody>
          <a:bodyPr>
            <a:normAutofit lnSpcReduction="10000"/>
          </a:bodyPr>
          <a:lstStyle/>
          <a:p>
            <a:pPr algn="ctr"/>
            <a:r>
              <a:rPr lang="ru-RU" sz="1800" dirty="0"/>
              <a:t>Эллинистическая Греция</a:t>
            </a:r>
          </a:p>
          <a:p>
            <a:r>
              <a:rPr lang="ru-RU" dirty="0"/>
              <a:t>Период эллинизма можно разбить на три составляющих:</a:t>
            </a:r>
          </a:p>
          <a:p>
            <a:pPr lvl="1"/>
            <a:r>
              <a:rPr lang="ru-RU" sz="1800" dirty="0"/>
              <a:t>Ранний эллинизм – период </a:t>
            </a:r>
            <a:r>
              <a:rPr lang="ru-RU" sz="1800" dirty="0">
                <a:solidFill>
                  <a:srgbClr val="FFD85D"/>
                </a:solidFill>
              </a:rPr>
              <a:t>Правления Александра Македонского</a:t>
            </a:r>
          </a:p>
          <a:p>
            <a:pPr lvl="1"/>
            <a:r>
              <a:rPr lang="ru-RU" sz="1800" dirty="0"/>
              <a:t>Классический эллинизм – </a:t>
            </a:r>
            <a:r>
              <a:rPr lang="ru-RU" sz="1800" dirty="0">
                <a:solidFill>
                  <a:srgbClr val="FFD85D"/>
                </a:solidFill>
              </a:rPr>
              <a:t>правление диадохов</a:t>
            </a:r>
          </a:p>
          <a:p>
            <a:pPr lvl="1"/>
            <a:r>
              <a:rPr lang="ru-RU" sz="1800" dirty="0"/>
              <a:t>Поздний эллинизм – </a:t>
            </a:r>
            <a:r>
              <a:rPr lang="ru-RU" sz="1800" dirty="0">
                <a:solidFill>
                  <a:srgbClr val="FFD85D"/>
                </a:solidFill>
              </a:rPr>
              <a:t>завоевание Греции Римом</a:t>
            </a:r>
          </a:p>
          <a:p>
            <a:r>
              <a:rPr lang="ru-RU" dirty="0"/>
              <a:t>Период эллинизма </a:t>
            </a:r>
            <a:r>
              <a:rPr lang="ru-RU" dirty="0">
                <a:solidFill>
                  <a:srgbClr val="FFD85D"/>
                </a:solidFill>
              </a:rPr>
              <a:t>сильно отличается от периода классической Греции</a:t>
            </a:r>
            <a:r>
              <a:rPr lang="ru-RU" dirty="0"/>
              <a:t>. Он определяется </a:t>
            </a:r>
            <a:r>
              <a:rPr lang="ru-RU" dirty="0">
                <a:solidFill>
                  <a:srgbClr val="FFD85D"/>
                </a:solidFill>
              </a:rPr>
              <a:t>уходом от полисной системы </a:t>
            </a:r>
            <a:r>
              <a:rPr lang="ru-RU" dirty="0"/>
              <a:t>и</a:t>
            </a:r>
            <a:r>
              <a:rPr lang="ru-RU" dirty="0">
                <a:solidFill>
                  <a:srgbClr val="FFD85D"/>
                </a:solidFill>
              </a:rPr>
              <a:t> централизацией власти.</a:t>
            </a:r>
            <a:endParaRPr lang="ru-RU" dirty="0"/>
          </a:p>
          <a:p>
            <a:r>
              <a:rPr lang="ru-RU" dirty="0"/>
              <a:t>Изменения</a:t>
            </a:r>
            <a:r>
              <a:rPr lang="en-US" dirty="0"/>
              <a:t>,</a:t>
            </a:r>
            <a:r>
              <a:rPr lang="ru-RU" dirty="0"/>
              <a:t> произошедшие в греческом укладе и культуре</a:t>
            </a:r>
            <a:r>
              <a:rPr lang="en-US" dirty="0"/>
              <a:t>,</a:t>
            </a:r>
            <a:r>
              <a:rPr lang="ru-RU" dirty="0"/>
              <a:t> были приведены в движение завоеваниями </a:t>
            </a:r>
            <a:r>
              <a:rPr lang="ru-RU" dirty="0">
                <a:solidFill>
                  <a:srgbClr val="FFD85D"/>
                </a:solidFill>
              </a:rPr>
              <a:t>Александра Македонского</a:t>
            </a:r>
            <a:r>
              <a:rPr lang="ru-RU" dirty="0"/>
              <a:t>. </a:t>
            </a:r>
          </a:p>
          <a:p>
            <a:r>
              <a:rPr lang="ru-RU" dirty="0"/>
              <a:t>Годы жизни </a:t>
            </a:r>
            <a:r>
              <a:rPr lang="ru-RU" dirty="0">
                <a:solidFill>
                  <a:srgbClr val="FFD85D"/>
                </a:solidFill>
              </a:rPr>
              <a:t>Александра Македонского</a:t>
            </a:r>
            <a:r>
              <a:rPr lang="ru-RU" dirty="0"/>
              <a:t>: </a:t>
            </a:r>
            <a:r>
              <a:rPr lang="ru-RU" dirty="0">
                <a:solidFill>
                  <a:srgbClr val="FFD85D"/>
                </a:solidFill>
              </a:rPr>
              <a:t>356-323 </a:t>
            </a:r>
            <a:r>
              <a:rPr lang="ru-RU" dirty="0"/>
              <a:t>году до н.э. Его </a:t>
            </a:r>
            <a:r>
              <a:rPr lang="ru-RU" dirty="0">
                <a:solidFill>
                  <a:srgbClr val="FFD85D"/>
                </a:solidFill>
              </a:rPr>
              <a:t>смерть</a:t>
            </a:r>
            <a:r>
              <a:rPr lang="ru-RU" dirty="0"/>
              <a:t> является началом периода </a:t>
            </a:r>
            <a:r>
              <a:rPr lang="ru-RU" dirty="0">
                <a:solidFill>
                  <a:srgbClr val="FFD85D"/>
                </a:solidFill>
              </a:rPr>
              <a:t>классического эллинизма</a:t>
            </a:r>
            <a:r>
              <a:rPr lang="ru-RU" dirty="0"/>
              <a:t>.</a:t>
            </a:r>
          </a:p>
          <a:p>
            <a:r>
              <a:rPr lang="ru-RU" dirty="0"/>
              <a:t>В </a:t>
            </a:r>
            <a:r>
              <a:rPr lang="ru-RU" dirty="0">
                <a:solidFill>
                  <a:srgbClr val="FFD85D"/>
                </a:solidFill>
              </a:rPr>
              <a:t>202</a:t>
            </a:r>
            <a:r>
              <a:rPr lang="ru-RU" dirty="0"/>
              <a:t> году до н.э. </a:t>
            </a:r>
            <a:r>
              <a:rPr lang="ru-RU" dirty="0">
                <a:solidFill>
                  <a:srgbClr val="FFD85D"/>
                </a:solidFill>
              </a:rPr>
              <a:t>Рим заканчивает войну с Карфагеном</a:t>
            </a:r>
            <a:r>
              <a:rPr lang="en-US" dirty="0"/>
              <a:t>,</a:t>
            </a:r>
            <a:r>
              <a:rPr lang="ru-RU" dirty="0"/>
              <a:t> и устремляет свой взор на восток. </a:t>
            </a:r>
          </a:p>
          <a:p>
            <a:r>
              <a:rPr lang="ru-RU" dirty="0">
                <a:solidFill>
                  <a:srgbClr val="FFD85D"/>
                </a:solidFill>
              </a:rPr>
              <a:t>Поздний эллинизм </a:t>
            </a:r>
            <a:r>
              <a:rPr lang="ru-RU" dirty="0"/>
              <a:t>это период</a:t>
            </a:r>
            <a:r>
              <a:rPr lang="en-US" dirty="0"/>
              <a:t>,</a:t>
            </a:r>
            <a:r>
              <a:rPr lang="ru-RU" dirty="0"/>
              <a:t> оканчивающий древнегреческую историю</a:t>
            </a:r>
            <a:r>
              <a:rPr lang="en-US" dirty="0"/>
              <a:t>,</a:t>
            </a:r>
            <a:r>
              <a:rPr lang="ru-RU" dirty="0"/>
              <a:t> и дающий путь новому игроку на Средиземноморской арене – </a:t>
            </a:r>
            <a:r>
              <a:rPr lang="ru-RU" dirty="0">
                <a:solidFill>
                  <a:srgbClr val="FFD85D"/>
                </a:solidFill>
              </a:rPr>
              <a:t>Риму</a:t>
            </a:r>
            <a:r>
              <a:rPr lang="ru-RU" dirty="0"/>
              <a:t>.</a:t>
            </a:r>
          </a:p>
        </p:txBody>
      </p:sp>
      <p:pic>
        <p:nvPicPr>
          <p:cNvPr id="1032" name="Picture 8" descr="Битва диадохов - Искусство войны">
            <a:extLst>
              <a:ext uri="{FF2B5EF4-FFF2-40B4-BE49-F238E27FC236}">
                <a16:creationId xmlns:a16="http://schemas.microsoft.com/office/drawing/2014/main" id="{62E3F673-D0BA-F52D-44D1-A8EAF9D5F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096"/>
            <a:ext cx="5031905" cy="365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092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CC439D3-C82F-7077-1697-53A86AC6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2863" y="0"/>
            <a:ext cx="5709137" cy="6858000"/>
          </a:xfrm>
        </p:spPr>
        <p:txBody>
          <a:bodyPr>
            <a:normAutofit fontScale="85000" lnSpcReduction="10000"/>
          </a:bodyPr>
          <a:lstStyle/>
          <a:p>
            <a:pPr algn="ctr"/>
            <a:r>
              <a:rPr lang="ru-RU" sz="4800" dirty="0"/>
              <a:t>Полное завоевание Греции Римом утвердилось в результате </a:t>
            </a:r>
            <a:r>
              <a:rPr lang="ru-RU" sz="4800" dirty="0">
                <a:solidFill>
                  <a:srgbClr val="FFD85D"/>
                </a:solidFill>
              </a:rPr>
              <a:t>Ахейской войны</a:t>
            </a:r>
            <a:r>
              <a:rPr lang="ru-RU" sz="4800" dirty="0"/>
              <a:t> и </a:t>
            </a:r>
            <a:r>
              <a:rPr lang="ru-RU" sz="4800" dirty="0">
                <a:solidFill>
                  <a:srgbClr val="FFD85D"/>
                </a:solidFill>
              </a:rPr>
              <a:t>падения Ахейского союза</a:t>
            </a:r>
            <a:r>
              <a:rPr lang="ru-RU" sz="4800" dirty="0"/>
              <a:t>.</a:t>
            </a:r>
          </a:p>
          <a:p>
            <a:pPr algn="ctr"/>
            <a:r>
              <a:rPr lang="ru-RU" sz="4800" b="1" dirty="0"/>
              <a:t>Конец древнегреческой истории</a:t>
            </a:r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6234B25A-81F8-D042-8B95-FCC635A19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46428"/>
            <a:ext cx="6368867" cy="4365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2998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CC439D3-C82F-7077-1697-53A86AC6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525" y="803186"/>
            <a:ext cx="6721475" cy="5248622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КРИТО-МИКЕНСКИЙ ПЕРИОД</a:t>
            </a:r>
          </a:p>
          <a:p>
            <a:pPr algn="ctr"/>
            <a:r>
              <a:rPr lang="ru-RU" sz="2800" dirty="0"/>
              <a:t>3-2 тысячелетие до н.э.</a:t>
            </a:r>
          </a:p>
        </p:txBody>
      </p:sp>
      <p:pic>
        <p:nvPicPr>
          <p:cNvPr id="1028" name="Picture 4" descr="Цвет в искусстве Крито-микенской культуры">
            <a:extLst>
              <a:ext uri="{FF2B5EF4-FFF2-40B4-BE49-F238E27FC236}">
                <a16:creationId xmlns:a16="http://schemas.microsoft.com/office/drawing/2014/main" id="{FF45C210-E5F8-D2EB-3D4B-D8FADE464A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03"/>
            <a:ext cx="54705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08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559CA1E3-404F-E729-BD64-93567F1C6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09" y="0"/>
            <a:ext cx="7719391" cy="4181061"/>
          </a:xfrm>
        </p:spPr>
        <p:txBody>
          <a:bodyPr/>
          <a:lstStyle/>
          <a:p>
            <a:r>
              <a:rPr lang="ru-RU" sz="2000" dirty="0"/>
              <a:t>Крито-микенский период древнегреческой истории </a:t>
            </a:r>
            <a:r>
              <a:rPr lang="ru-RU" sz="2000" dirty="0">
                <a:solidFill>
                  <a:srgbClr val="FFD85D"/>
                </a:solidFill>
              </a:rPr>
              <a:t>характеризуется большой мифологизацией. </a:t>
            </a:r>
          </a:p>
          <a:p>
            <a:r>
              <a:rPr lang="ru-RU" sz="2000" dirty="0"/>
              <a:t>Хоть понятие Крито-Микенской культуры и собирательное</a:t>
            </a:r>
            <a:r>
              <a:rPr lang="en-US" sz="2000" dirty="0"/>
              <a:t>,</a:t>
            </a:r>
            <a:r>
              <a:rPr lang="ru-RU" sz="2000" dirty="0"/>
              <a:t> включая в себя как все население островной Греции</a:t>
            </a:r>
            <a:r>
              <a:rPr lang="en-US" sz="2000" dirty="0"/>
              <a:t>,</a:t>
            </a:r>
            <a:r>
              <a:rPr lang="ru-RU" sz="2000" dirty="0"/>
              <a:t> так и население побережий материковой Греции и Анатолии</a:t>
            </a:r>
            <a:r>
              <a:rPr lang="en-US" sz="2000" dirty="0"/>
              <a:t>,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D85D"/>
                </a:solidFill>
              </a:rPr>
              <a:t>Крито-Микенскую культуру можно разбить на две основные:</a:t>
            </a:r>
          </a:p>
          <a:p>
            <a:pPr lvl="1"/>
            <a:endParaRPr lang="ru-RU" dirty="0"/>
          </a:p>
          <a:p>
            <a:endParaRPr lang="ru-RU" dirty="0"/>
          </a:p>
        </p:txBody>
      </p:sp>
      <p:graphicFrame>
        <p:nvGraphicFramePr>
          <p:cNvPr id="4" name="Схема 3">
            <a:extLst>
              <a:ext uri="{FF2B5EF4-FFF2-40B4-BE49-F238E27FC236}">
                <a16:creationId xmlns:a16="http://schemas.microsoft.com/office/drawing/2014/main" id="{44E58488-48AB-4EDC-5407-8467B685C7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8489679"/>
              </p:ext>
            </p:extLst>
          </p:nvPr>
        </p:nvGraphicFramePr>
        <p:xfrm>
          <a:off x="4472610" y="3087757"/>
          <a:ext cx="7804390" cy="3664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2" descr="The Mycenaean Civilization – MACEDONIAN HISTORIAN">
            <a:extLst>
              <a:ext uri="{FF2B5EF4-FFF2-40B4-BE49-F238E27FC236}">
                <a16:creationId xmlns:a16="http://schemas.microsoft.com/office/drawing/2014/main" id="{0F4CB10F-196B-5D50-E2DC-EDFD65086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52939"/>
            <a:ext cx="4572489" cy="4552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768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883AABB-FC48-88D1-8856-1E299D6B2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862" y="-218661"/>
            <a:ext cx="7706138" cy="7076661"/>
          </a:xfrm>
        </p:spPr>
        <p:txBody>
          <a:bodyPr/>
          <a:lstStyle/>
          <a:p>
            <a:pPr algn="ctr"/>
            <a:r>
              <a:rPr lang="ru-RU" sz="2400" b="0" i="0" dirty="0"/>
              <a:t>Минойская цивилизация.</a:t>
            </a:r>
          </a:p>
          <a:p>
            <a:r>
              <a:rPr lang="ru-RU" b="0" i="0" dirty="0"/>
              <a:t> </a:t>
            </a:r>
            <a:r>
              <a:rPr lang="ru-RU" sz="2000" dirty="0"/>
              <a:t>Свое название культура получила от имени мифического царя </a:t>
            </a:r>
            <a:r>
              <a:rPr lang="ru-RU" sz="2000" dirty="0">
                <a:solidFill>
                  <a:srgbClr val="FFD85D"/>
                </a:solidFill>
              </a:rPr>
              <a:t>Миноса</a:t>
            </a:r>
            <a:r>
              <a:rPr lang="ru-RU" sz="2000" dirty="0"/>
              <a:t>.</a:t>
            </a:r>
            <a:endParaRPr lang="en-US" sz="2000" dirty="0"/>
          </a:p>
          <a:p>
            <a:r>
              <a:rPr lang="ru-RU" sz="2000" dirty="0"/>
              <a:t>Наиболее известный памятник культуры </a:t>
            </a:r>
            <a:r>
              <a:rPr lang="ru-RU" sz="2000" dirty="0" err="1"/>
              <a:t>Минойцев</a:t>
            </a:r>
            <a:r>
              <a:rPr lang="ru-RU" sz="2000" dirty="0"/>
              <a:t> – </a:t>
            </a:r>
            <a:r>
              <a:rPr lang="ru-RU" sz="2000" dirty="0">
                <a:solidFill>
                  <a:srgbClr val="FFD85D"/>
                </a:solidFill>
              </a:rPr>
              <a:t>Кносский дворец. </a:t>
            </a:r>
            <a:endParaRPr lang="ru-RU" sz="2000" b="0" i="0" dirty="0">
              <a:solidFill>
                <a:srgbClr val="FFD85D"/>
              </a:solidFill>
            </a:endParaRPr>
          </a:p>
          <a:p>
            <a:r>
              <a:rPr lang="ru-RU" sz="2000" b="0" dirty="0">
                <a:solidFill>
                  <a:srgbClr val="FFD85D"/>
                </a:solidFill>
              </a:rPr>
              <a:t>Этническая связь между Минойской и Микенской культурами до сих пор является источником многих споров</a:t>
            </a:r>
            <a:r>
              <a:rPr lang="ru-RU" sz="2000" b="0" dirty="0"/>
              <a:t>. Исследования</a:t>
            </a:r>
            <a:r>
              <a:rPr lang="ru-RU" sz="2000" dirty="0"/>
              <a:t> ДНК показывают отдалённую связь двух народов</a:t>
            </a:r>
            <a:r>
              <a:rPr lang="en-US" sz="2000" dirty="0"/>
              <a:t>,</a:t>
            </a:r>
            <a:r>
              <a:rPr lang="ru-RU" sz="2000" dirty="0"/>
              <a:t> но данная связь мала.</a:t>
            </a:r>
            <a:endParaRPr lang="ru-RU" sz="2000" b="0" dirty="0"/>
          </a:p>
          <a:p>
            <a:r>
              <a:rPr lang="ru-RU" sz="2000" b="0" dirty="0"/>
              <a:t>Хоть неисчислимо много исследовани</a:t>
            </a:r>
            <a:r>
              <a:rPr lang="ru-RU" sz="2000" dirty="0"/>
              <a:t>й было проведено в области изучения Минойского языка</a:t>
            </a:r>
            <a:r>
              <a:rPr lang="en-US" sz="2000" dirty="0"/>
              <a:t>,</a:t>
            </a:r>
            <a:r>
              <a:rPr lang="ru-RU" sz="2000" dirty="0"/>
              <a:t> его </a:t>
            </a:r>
            <a:r>
              <a:rPr lang="ru-RU" sz="2000" dirty="0">
                <a:solidFill>
                  <a:srgbClr val="FFD85D"/>
                </a:solidFill>
              </a:rPr>
              <a:t>принадлежность к какой либо языковой группе все еще стоит под вопросом.</a:t>
            </a:r>
            <a:endParaRPr lang="ru-RU" sz="2000" b="0" dirty="0">
              <a:solidFill>
                <a:srgbClr val="FFD85D"/>
              </a:solidFill>
            </a:endParaRPr>
          </a:p>
          <a:p>
            <a:r>
              <a:rPr lang="ru-RU" sz="2000" dirty="0"/>
              <a:t>Свой </a:t>
            </a:r>
            <a:r>
              <a:rPr lang="ru-RU" sz="2000" dirty="0">
                <a:solidFill>
                  <a:srgbClr val="FFD85D"/>
                </a:solidFill>
              </a:rPr>
              <a:t>упадок цивилизация встретила из-за извержения вулкана Санторин на острове Тира.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5E6341-4432-F517-8A70-EE14B50CB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020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406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F6B8388-D220-B093-9B8F-1AB32833B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09" y="0"/>
            <a:ext cx="7719391" cy="6858000"/>
          </a:xfrm>
        </p:spPr>
        <p:txBody>
          <a:bodyPr/>
          <a:lstStyle/>
          <a:p>
            <a:pPr algn="ctr"/>
            <a:r>
              <a:rPr lang="ru-RU" sz="2400" b="0" i="0" dirty="0"/>
              <a:t>Микенская цивилизация</a:t>
            </a:r>
            <a:endParaRPr lang="ru-RU" sz="2400" b="0" dirty="0"/>
          </a:p>
          <a:p>
            <a:pPr lvl="1"/>
            <a:r>
              <a:rPr lang="ru-RU" sz="2000" dirty="0" err="1"/>
              <a:t>Микенцы</a:t>
            </a:r>
            <a:r>
              <a:rPr lang="ru-RU" sz="2000" dirty="0"/>
              <a:t> - </a:t>
            </a:r>
            <a:r>
              <a:rPr lang="ru-RU" sz="2000" dirty="0">
                <a:solidFill>
                  <a:srgbClr val="FFD85D"/>
                </a:solidFill>
              </a:rPr>
              <a:t>цивилизация</a:t>
            </a:r>
            <a:r>
              <a:rPr lang="en-US" sz="2000" dirty="0">
                <a:solidFill>
                  <a:srgbClr val="FFD85D"/>
                </a:solidFill>
              </a:rPr>
              <a:t>,</a:t>
            </a:r>
            <a:r>
              <a:rPr lang="ru-RU" sz="2000" dirty="0">
                <a:solidFill>
                  <a:srgbClr val="FFD85D"/>
                </a:solidFill>
              </a:rPr>
              <a:t> населявшая материковую Грецию примерно в начале второго тысячелетия до н.э.</a:t>
            </a:r>
          </a:p>
          <a:p>
            <a:pPr lvl="1"/>
            <a:r>
              <a:rPr lang="ru-RU" sz="2000" dirty="0"/>
              <a:t>Свое название получили от города </a:t>
            </a:r>
            <a:r>
              <a:rPr lang="ru-RU" sz="2000" dirty="0">
                <a:solidFill>
                  <a:srgbClr val="FFD85D"/>
                </a:solidFill>
              </a:rPr>
              <a:t>Микены</a:t>
            </a:r>
            <a:r>
              <a:rPr lang="ru-RU" sz="2000" dirty="0"/>
              <a:t> на полуострове </a:t>
            </a:r>
            <a:r>
              <a:rPr lang="ru-RU" sz="2000" dirty="0">
                <a:solidFill>
                  <a:srgbClr val="FFD85D"/>
                </a:solidFill>
              </a:rPr>
              <a:t>Пелопоннес</a:t>
            </a:r>
            <a:r>
              <a:rPr lang="ru-RU" sz="2000" dirty="0"/>
              <a:t>.</a:t>
            </a:r>
          </a:p>
          <a:p>
            <a:pPr lvl="1"/>
            <a:r>
              <a:rPr lang="ru-RU" sz="2000" dirty="0"/>
              <a:t>Населением Микенской Греции служили </a:t>
            </a:r>
            <a:r>
              <a:rPr lang="ru-RU" sz="2000" dirty="0">
                <a:solidFill>
                  <a:srgbClr val="FFD85D"/>
                </a:solidFill>
              </a:rPr>
              <a:t>Ахейцы</a:t>
            </a:r>
            <a:r>
              <a:rPr lang="en-US" sz="2000" dirty="0">
                <a:solidFill>
                  <a:srgbClr val="FFD85D"/>
                </a:solidFill>
              </a:rPr>
              <a:t>,</a:t>
            </a:r>
            <a:r>
              <a:rPr lang="ru-RU" sz="2000" dirty="0">
                <a:solidFill>
                  <a:srgbClr val="FFD85D"/>
                </a:solidFill>
              </a:rPr>
              <a:t> позже вошедшие в список </a:t>
            </a:r>
            <a:r>
              <a:rPr lang="en-US" sz="2000" dirty="0">
                <a:solidFill>
                  <a:srgbClr val="FFD85D"/>
                </a:solidFill>
              </a:rPr>
              <a:t>“</a:t>
            </a:r>
            <a:r>
              <a:rPr lang="ru-RU" sz="2000" dirty="0">
                <a:solidFill>
                  <a:srgbClr val="FFD85D"/>
                </a:solidFill>
              </a:rPr>
              <a:t>народов моря</a:t>
            </a:r>
            <a:r>
              <a:rPr lang="en-US" sz="2000" dirty="0">
                <a:solidFill>
                  <a:srgbClr val="FFD85D"/>
                </a:solidFill>
              </a:rPr>
              <a:t>”,</a:t>
            </a:r>
            <a:r>
              <a:rPr lang="ru-RU" sz="2000" dirty="0">
                <a:solidFill>
                  <a:srgbClr val="FFD85D"/>
                </a:solidFill>
              </a:rPr>
              <a:t> вызвавших катастрофу бронзового века</a:t>
            </a:r>
            <a:r>
              <a:rPr lang="ru-RU" sz="2000" dirty="0"/>
              <a:t>.</a:t>
            </a:r>
          </a:p>
          <a:p>
            <a:pPr lvl="1"/>
            <a:r>
              <a:rPr lang="ru-RU" sz="2000" dirty="0"/>
              <a:t>В 1850 году до н. э. </a:t>
            </a:r>
            <a:r>
              <a:rPr lang="ru-RU" sz="2000" dirty="0" err="1"/>
              <a:t>микенцами</a:t>
            </a:r>
            <a:r>
              <a:rPr lang="ru-RU" sz="2000" dirty="0"/>
              <a:t> были построены </a:t>
            </a:r>
            <a:r>
              <a:rPr lang="ru-RU" sz="2000" dirty="0">
                <a:solidFill>
                  <a:srgbClr val="FFD85D"/>
                </a:solidFill>
              </a:rPr>
              <a:t>Афины</a:t>
            </a:r>
            <a:r>
              <a:rPr lang="ru-RU" sz="2000" dirty="0"/>
              <a:t>.</a:t>
            </a:r>
          </a:p>
          <a:p>
            <a:pPr lvl="1"/>
            <a:r>
              <a:rPr lang="ru-RU" sz="2000" dirty="0">
                <a:solidFill>
                  <a:srgbClr val="FFD85D"/>
                </a:solidFill>
              </a:rPr>
              <a:t>Концом Микенской цивилизации послужило Дорийское вторжение </a:t>
            </a:r>
            <a:r>
              <a:rPr lang="ru-RU" sz="2000" dirty="0"/>
              <a:t>примерно </a:t>
            </a:r>
            <a:r>
              <a:rPr lang="ru-RU" sz="2000" dirty="0">
                <a:solidFill>
                  <a:srgbClr val="FFD85D"/>
                </a:solidFill>
              </a:rPr>
              <a:t>в 1200 году до н.э.</a:t>
            </a:r>
            <a:endParaRPr lang="en-US" sz="2000" dirty="0">
              <a:solidFill>
                <a:srgbClr val="FFD85D"/>
              </a:solidFill>
            </a:endParaRPr>
          </a:p>
          <a:p>
            <a:pPr lvl="1"/>
            <a:r>
              <a:rPr lang="ru-RU" sz="2000" dirty="0"/>
              <a:t>Слева изображена </a:t>
            </a:r>
            <a:r>
              <a:rPr lang="ru-RU" sz="2000" b="0" i="0" dirty="0">
                <a:solidFill>
                  <a:srgbClr val="FFD85D"/>
                </a:solidFill>
                <a:effectLst/>
                <a:latin typeface="Linux Libertine"/>
              </a:rPr>
              <a:t>Маска Агамемнона</a:t>
            </a:r>
            <a:r>
              <a:rPr lang="en-US" sz="2000" b="0" i="0" dirty="0">
                <a:solidFill>
                  <a:srgbClr val="FFD85D"/>
                </a:solidFill>
                <a:effectLst/>
                <a:latin typeface="Linux Libertine"/>
              </a:rPr>
              <a:t>,</a:t>
            </a:r>
            <a:r>
              <a:rPr lang="ru-RU" sz="2000" b="0" i="0" dirty="0">
                <a:solidFill>
                  <a:srgbClr val="FFD85D"/>
                </a:solidFill>
                <a:effectLst/>
                <a:latin typeface="Linux Libertine"/>
              </a:rPr>
              <a:t> </a:t>
            </a:r>
            <a:r>
              <a:rPr lang="ru-RU" sz="2000" b="0" i="0" dirty="0">
                <a:effectLst/>
                <a:latin typeface="Linux Libertine"/>
              </a:rPr>
              <a:t>найденная</a:t>
            </a:r>
            <a:r>
              <a:rPr lang="ru-RU" sz="2000" b="0" i="0" dirty="0">
                <a:solidFill>
                  <a:srgbClr val="FFD85D"/>
                </a:solidFill>
                <a:effectLst/>
                <a:latin typeface="Linux Libertine"/>
              </a:rPr>
              <a:t> </a:t>
            </a:r>
            <a:r>
              <a:rPr lang="ru-RU" sz="2000" b="0" i="0" dirty="0">
                <a:effectLst/>
                <a:latin typeface="Linux Libertine"/>
              </a:rPr>
              <a:t>в Микенах и </a:t>
            </a:r>
            <a:r>
              <a:rPr lang="ru-RU" sz="2000" dirty="0">
                <a:latin typeface="Linux Libertine"/>
              </a:rPr>
              <a:t>созданная примерно в 16 веку до н.э.</a:t>
            </a:r>
            <a:endParaRPr lang="ru-RU" sz="2000" b="0" i="0" dirty="0">
              <a:effectLst/>
              <a:latin typeface="Linux Libertine"/>
            </a:endParaRPr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5B3A01D7-FACB-314B-6BA1-B32BAE9FF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4156"/>
            <a:ext cx="4949687" cy="4949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401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2AA95E-9FE2-A368-3C5D-1F3321B0C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D90DE3-6708-725D-BDEB-A139280C4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5983" y="-99391"/>
            <a:ext cx="7726017" cy="6957391"/>
          </a:xfrm>
        </p:spPr>
        <p:txBody>
          <a:bodyPr>
            <a:normAutofit/>
          </a:bodyPr>
          <a:lstStyle/>
          <a:p>
            <a:pPr algn="ctr"/>
            <a:r>
              <a:rPr lang="ru-RU" sz="7200" dirty="0"/>
              <a:t>Темные века</a:t>
            </a:r>
          </a:p>
          <a:p>
            <a:pPr algn="ctr"/>
            <a:r>
              <a:rPr lang="ru-RU" sz="3200" b="1" i="1" dirty="0"/>
              <a:t>Гомеровский период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8AAB81-F359-6768-95B6-46E80E30D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4856922" cy="685683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F10523C-80CC-7EF8-29A0-CA52C974EE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376012" cy="685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71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20F883-EEF4-141D-4737-46793D7CE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1D5716-0D26-B993-81E7-84680BBF3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57" y="0"/>
            <a:ext cx="7123043" cy="6858000"/>
          </a:xfrm>
        </p:spPr>
        <p:txBody>
          <a:bodyPr/>
          <a:lstStyle/>
          <a:p>
            <a:pPr algn="ctr"/>
            <a:r>
              <a:rPr lang="en-US" sz="3200" dirty="0"/>
              <a:t>“</a:t>
            </a:r>
            <a:r>
              <a:rPr lang="ru-RU" sz="3200" dirty="0" err="1"/>
              <a:t>Иллада</a:t>
            </a:r>
            <a:r>
              <a:rPr lang="en-US" sz="3200" dirty="0"/>
              <a:t>”</a:t>
            </a:r>
            <a:r>
              <a:rPr lang="ru-RU" sz="3200" dirty="0"/>
              <a:t> и </a:t>
            </a:r>
            <a:r>
              <a:rPr lang="en-US" sz="3200" dirty="0"/>
              <a:t>”</a:t>
            </a:r>
            <a:r>
              <a:rPr lang="ru-RU" sz="3200" dirty="0"/>
              <a:t>Одиссея</a:t>
            </a:r>
            <a:r>
              <a:rPr lang="en-US" sz="3200" dirty="0"/>
              <a:t>”</a:t>
            </a:r>
            <a:endParaRPr lang="ru-RU" sz="3200" dirty="0"/>
          </a:p>
          <a:p>
            <a:r>
              <a:rPr lang="ru-RU" sz="2000" dirty="0"/>
              <a:t>Период темных веков в древнегреческой истории примерно охватывает </a:t>
            </a:r>
            <a:r>
              <a:rPr lang="ru-RU" sz="2000" dirty="0">
                <a:solidFill>
                  <a:srgbClr val="FFD85D"/>
                </a:solidFill>
              </a:rPr>
              <a:t>временной промежуток между 12-9 веками до н.э.</a:t>
            </a:r>
          </a:p>
          <a:p>
            <a:r>
              <a:rPr lang="ru-RU" sz="2000" dirty="0"/>
              <a:t>Данный период крайне </a:t>
            </a:r>
            <a:r>
              <a:rPr lang="ru-RU" sz="2000" dirty="0">
                <a:solidFill>
                  <a:srgbClr val="FFD85D"/>
                </a:solidFill>
              </a:rPr>
              <a:t>сильно подвержен мифологизации </a:t>
            </a:r>
            <a:r>
              <a:rPr lang="ru-RU" sz="2000" dirty="0"/>
              <a:t>по причине </a:t>
            </a:r>
            <a:r>
              <a:rPr lang="ru-RU" sz="2000" dirty="0">
                <a:solidFill>
                  <a:srgbClr val="FFD85D"/>
                </a:solidFill>
              </a:rPr>
              <a:t>скудности в наличии достоверной информации</a:t>
            </a:r>
            <a:r>
              <a:rPr lang="ru-RU" sz="2000" dirty="0"/>
              <a:t>.</a:t>
            </a:r>
          </a:p>
          <a:p>
            <a:r>
              <a:rPr lang="ru-RU" sz="2000" dirty="0"/>
              <a:t>Название </a:t>
            </a:r>
            <a:r>
              <a:rPr lang="en-US" sz="2000" dirty="0"/>
              <a:t>“</a:t>
            </a:r>
            <a:r>
              <a:rPr lang="ru-RU" sz="2000" dirty="0">
                <a:solidFill>
                  <a:srgbClr val="FFD85D"/>
                </a:solidFill>
              </a:rPr>
              <a:t>Гомеровский</a:t>
            </a:r>
            <a:r>
              <a:rPr lang="en-US" sz="2000" dirty="0"/>
              <a:t>”</a:t>
            </a:r>
            <a:r>
              <a:rPr lang="ru-RU" sz="2000" dirty="0"/>
              <a:t> он получил</a:t>
            </a:r>
            <a:r>
              <a:rPr lang="en-US" sz="2000" dirty="0"/>
              <a:t>,</a:t>
            </a:r>
            <a:r>
              <a:rPr lang="ru-RU" sz="2000" dirty="0"/>
              <a:t> так как большую часть того</a:t>
            </a:r>
            <a:r>
              <a:rPr lang="en-US" sz="2000" dirty="0"/>
              <a:t>,</a:t>
            </a:r>
            <a:r>
              <a:rPr lang="ru-RU" sz="2000" dirty="0"/>
              <a:t> что мы о нем знаем</a:t>
            </a:r>
            <a:r>
              <a:rPr lang="en-US" sz="2000" dirty="0"/>
              <a:t>,</a:t>
            </a:r>
            <a:r>
              <a:rPr lang="ru-RU" sz="2000" dirty="0"/>
              <a:t> мы получили из произведений </a:t>
            </a:r>
            <a:r>
              <a:rPr lang="en-US" sz="2000" dirty="0">
                <a:solidFill>
                  <a:srgbClr val="FFD85D"/>
                </a:solidFill>
              </a:rPr>
              <a:t>“</a:t>
            </a:r>
            <a:r>
              <a:rPr lang="ru-RU" sz="2000" dirty="0">
                <a:solidFill>
                  <a:srgbClr val="FFD85D"/>
                </a:solidFill>
              </a:rPr>
              <a:t>Илиада</a:t>
            </a:r>
            <a:r>
              <a:rPr lang="en-US" sz="2000" dirty="0">
                <a:solidFill>
                  <a:srgbClr val="FFD85D"/>
                </a:solidFill>
              </a:rPr>
              <a:t>”</a:t>
            </a:r>
            <a:r>
              <a:rPr lang="ru-RU" sz="2000" dirty="0">
                <a:solidFill>
                  <a:srgbClr val="FFD85D"/>
                </a:solidFill>
              </a:rPr>
              <a:t> и </a:t>
            </a:r>
            <a:r>
              <a:rPr lang="en-US" sz="2000" dirty="0">
                <a:solidFill>
                  <a:srgbClr val="FFD85D"/>
                </a:solidFill>
              </a:rPr>
              <a:t>”</a:t>
            </a:r>
            <a:r>
              <a:rPr lang="ru-RU" sz="2000" dirty="0">
                <a:solidFill>
                  <a:srgbClr val="FFD85D"/>
                </a:solidFill>
              </a:rPr>
              <a:t>Одиссея</a:t>
            </a:r>
            <a:r>
              <a:rPr lang="en-US" sz="2000" dirty="0">
                <a:solidFill>
                  <a:srgbClr val="FFD85D"/>
                </a:solidFill>
              </a:rPr>
              <a:t>”</a:t>
            </a:r>
            <a:r>
              <a:rPr lang="ru-RU" sz="2000" dirty="0">
                <a:solidFill>
                  <a:srgbClr val="FFD85D"/>
                </a:solidFill>
              </a:rPr>
              <a:t> Гомера. </a:t>
            </a:r>
          </a:p>
          <a:p>
            <a:r>
              <a:rPr lang="ru-RU" sz="2000" dirty="0"/>
              <a:t>Илиада повествует о событиях </a:t>
            </a:r>
            <a:r>
              <a:rPr lang="ru-RU" sz="2000" dirty="0">
                <a:solidFill>
                  <a:srgbClr val="FFD85D"/>
                </a:solidFill>
              </a:rPr>
              <a:t>Троянской войны.</a:t>
            </a:r>
          </a:p>
          <a:p>
            <a:r>
              <a:rPr lang="ru-RU" sz="2000" dirty="0">
                <a:solidFill>
                  <a:srgbClr val="FFD85D"/>
                </a:solidFill>
              </a:rPr>
              <a:t>Датировка Троянской войны спорная</a:t>
            </a:r>
            <a:r>
              <a:rPr lang="en-US" sz="2000" dirty="0"/>
              <a:t>,</a:t>
            </a:r>
            <a:r>
              <a:rPr lang="ru-RU" sz="2000" dirty="0"/>
              <a:t> но можно сказать</a:t>
            </a:r>
            <a:r>
              <a:rPr lang="en-US" sz="2000" dirty="0"/>
              <a:t>,</a:t>
            </a:r>
            <a:r>
              <a:rPr lang="ru-RU" sz="2000" dirty="0"/>
              <a:t> что </a:t>
            </a:r>
            <a:r>
              <a:rPr lang="ru-RU" sz="2000" dirty="0">
                <a:solidFill>
                  <a:srgbClr val="FFD85D"/>
                </a:solidFill>
              </a:rPr>
              <a:t>она произошла в районе 1200 года до н.э</a:t>
            </a:r>
            <a:r>
              <a:rPr lang="ru-RU" sz="2000" dirty="0"/>
              <a:t>.</a:t>
            </a:r>
          </a:p>
          <a:p>
            <a:r>
              <a:rPr lang="ru-RU" sz="2000" dirty="0"/>
              <a:t>Одиссея же </a:t>
            </a:r>
            <a:r>
              <a:rPr lang="ru-RU" sz="2000" dirty="0">
                <a:solidFill>
                  <a:srgbClr val="FFD85D"/>
                </a:solidFill>
              </a:rPr>
              <a:t>повествует о событиях после</a:t>
            </a:r>
            <a:r>
              <a:rPr lang="ru-RU" sz="2000" dirty="0"/>
              <a:t>. </a:t>
            </a:r>
          </a:p>
        </p:txBody>
      </p:sp>
      <p:pic>
        <p:nvPicPr>
          <p:cNvPr id="2050" name="Picture 2" descr="Одиссей. Многоумный и многострадальный герой | Русский след">
            <a:extLst>
              <a:ext uri="{FF2B5EF4-FFF2-40B4-BE49-F238E27FC236}">
                <a16:creationId xmlns:a16="http://schemas.microsoft.com/office/drawing/2014/main" id="{960BDCD6-4667-B3FB-595B-B3CF664E6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0689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675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3F94AA01-EDDE-F2A0-65C9-3B1C568A0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292" y="0"/>
            <a:ext cx="7036708" cy="4061791"/>
          </a:xfrm>
        </p:spPr>
        <p:txBody>
          <a:bodyPr>
            <a:normAutofit/>
          </a:bodyPr>
          <a:lstStyle/>
          <a:p>
            <a:pPr algn="ctr"/>
            <a:r>
              <a:rPr lang="ru-RU" sz="5400" dirty="0"/>
              <a:t>Архаический период</a:t>
            </a:r>
          </a:p>
          <a:p>
            <a:pPr algn="ctr"/>
            <a:endParaRPr lang="ru-RU" sz="5400" dirty="0"/>
          </a:p>
        </p:txBody>
      </p:sp>
      <p:graphicFrame>
        <p:nvGraphicFramePr>
          <p:cNvPr id="10" name="Схема 9">
            <a:extLst>
              <a:ext uri="{FF2B5EF4-FFF2-40B4-BE49-F238E27FC236}">
                <a16:creationId xmlns:a16="http://schemas.microsoft.com/office/drawing/2014/main" id="{B3572AD0-364C-E7BA-B77E-52F23C9AD3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2443435"/>
              </p:ext>
            </p:extLst>
          </p:nvPr>
        </p:nvGraphicFramePr>
        <p:xfrm>
          <a:off x="5440017" y="2133600"/>
          <a:ext cx="6685721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61790C-3716-FF71-784A-04FD8E99F0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9255" y="-53008"/>
            <a:ext cx="5274697" cy="696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08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DAFD15-6B13-EC3F-E895-15DF219B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27E105-FFF5-8D73-AFA2-BD1D68250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800" y="0"/>
            <a:ext cx="6934200" cy="6858000"/>
          </a:xfrm>
        </p:spPr>
        <p:txBody>
          <a:bodyPr>
            <a:normAutofit/>
          </a:bodyPr>
          <a:lstStyle/>
          <a:p>
            <a:pPr algn="ctr"/>
            <a:r>
              <a:rPr lang="ru-RU" sz="3200" dirty="0"/>
              <a:t>Ранняя архаика</a:t>
            </a:r>
          </a:p>
          <a:p>
            <a:pPr algn="ctr"/>
            <a:r>
              <a:rPr lang="ru-RU" sz="2000" dirty="0"/>
              <a:t>800 - 570 года до н.э.</a:t>
            </a:r>
          </a:p>
          <a:p>
            <a:r>
              <a:rPr lang="ru-RU" sz="2000" dirty="0"/>
              <a:t>Ранняя архаика – период формирования привычной нам культуры </a:t>
            </a:r>
            <a:r>
              <a:rPr lang="en-US" sz="2000" dirty="0"/>
              <a:t>“</a:t>
            </a:r>
            <a:r>
              <a:rPr lang="ru-RU" sz="2000" dirty="0"/>
              <a:t>Древней Греции</a:t>
            </a:r>
            <a:r>
              <a:rPr lang="en-US" sz="2000" dirty="0"/>
              <a:t>”</a:t>
            </a:r>
            <a:r>
              <a:rPr lang="ru-RU" sz="2000" dirty="0"/>
              <a:t>.</a:t>
            </a:r>
          </a:p>
          <a:p>
            <a:r>
              <a:rPr lang="ru-RU" sz="2000" dirty="0"/>
              <a:t>На этот период приходится </a:t>
            </a:r>
            <a:r>
              <a:rPr lang="ru-RU" sz="2000" dirty="0">
                <a:solidFill>
                  <a:srgbClr val="FFD85D"/>
                </a:solidFill>
              </a:rPr>
              <a:t>первое формирование городов полисов</a:t>
            </a:r>
            <a:r>
              <a:rPr lang="ru-RU" sz="2000" dirty="0"/>
              <a:t>. Данному явлению послужило </a:t>
            </a:r>
            <a:r>
              <a:rPr lang="ru-RU" sz="2000" dirty="0">
                <a:solidFill>
                  <a:srgbClr val="FFD85D"/>
                </a:solidFill>
              </a:rPr>
              <a:t>отсутствие страны гегемона.  </a:t>
            </a:r>
          </a:p>
          <a:p>
            <a:r>
              <a:rPr lang="ru-RU" sz="2000" dirty="0">
                <a:solidFill>
                  <a:srgbClr val="FFD85D"/>
                </a:solidFill>
                <a:latin typeface="PT Serif" panose="020B0604020202020204" pitchFamily="18" charset="-52"/>
              </a:rPr>
              <a:t>Происходит  сосредоточение ремесленного производства в городах.</a:t>
            </a:r>
          </a:p>
          <a:p>
            <a:r>
              <a:rPr lang="ru-RU" sz="2000" dirty="0">
                <a:solidFill>
                  <a:srgbClr val="FFD85D"/>
                </a:solidFill>
                <a:latin typeface="PT Serif" panose="020B0604020202020204" pitchFamily="18" charset="-52"/>
              </a:rPr>
              <a:t>Разрабатывается технология обработки железа.</a:t>
            </a:r>
            <a:endParaRPr lang="ru-RU" sz="2000" dirty="0"/>
          </a:p>
          <a:p>
            <a:endParaRPr lang="ru-RU" sz="2000" dirty="0"/>
          </a:p>
        </p:txBody>
      </p:sp>
      <p:pic>
        <p:nvPicPr>
          <p:cNvPr id="3074" name="Picture 2" descr="Право античного полисного гражданства и развитие международных отношений -  Афинские Новости">
            <a:extLst>
              <a:ext uri="{FF2B5EF4-FFF2-40B4-BE49-F238E27FC236}">
                <a16:creationId xmlns:a16="http://schemas.microsoft.com/office/drawing/2014/main" id="{0413E598-4723-9E09-BBD6-163D89B99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7921"/>
            <a:ext cx="5257799" cy="418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321386"/>
      </p:ext>
    </p:extLst>
  </p:cSld>
  <p:clrMapOvr>
    <a:masterClrMapping/>
  </p:clrMapOvr>
</p:sld>
</file>

<file path=ppt/theme/theme1.xml><?xml version="1.0" encoding="utf-8"?>
<a:theme xmlns:a="http://schemas.openxmlformats.org/drawingml/2006/main" name="Атлас">
  <a:themeElements>
    <a:clrScheme name="Атлас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Атлас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тлас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Атлас</Template>
  <TotalTime>330</TotalTime>
  <Words>868</Words>
  <Application>Microsoft Office PowerPoint</Application>
  <PresentationFormat>Широкоэкранный</PresentationFormat>
  <Paragraphs>86</Paragraphs>
  <Slides>17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Linux Libertine</vt:lpstr>
      <vt:lpstr>PT Serif</vt:lpstr>
      <vt:lpstr>Rockwell</vt:lpstr>
      <vt:lpstr>Wingdings</vt:lpstr>
      <vt:lpstr>Атлас</vt:lpstr>
      <vt:lpstr>студент 1 курса группы 15.27Д-ИСТ15/22б  Лукьянов Андрей Николаевич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РОССИЙСКИЙ ЭКОНОМИЧЕСКИЙ УНИВЕРСИТЕТ имени Г. В. Плеханова ВЫСШАЯ ШКОЛА КИБЕРТЕХНОЛОГИЙ МАТЕМАТИКИ И СТАТИСТИКИ</dc:title>
  <dc:creator>andre</dc:creator>
  <cp:lastModifiedBy>andre</cp:lastModifiedBy>
  <cp:revision>9</cp:revision>
  <dcterms:created xsi:type="dcterms:W3CDTF">2022-11-23T14:55:00Z</dcterms:created>
  <dcterms:modified xsi:type="dcterms:W3CDTF">2022-11-25T06:40:23Z</dcterms:modified>
</cp:coreProperties>
</file>

<file path=docProps/thumbnail.jpeg>
</file>